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714" r:id="rId2"/>
  </p:sldMasterIdLst>
  <p:notesMasterIdLst>
    <p:notesMasterId r:id="rId34"/>
  </p:notesMasterIdLst>
  <p:sldIdLst>
    <p:sldId id="264" r:id="rId3"/>
    <p:sldId id="272" r:id="rId4"/>
    <p:sldId id="273" r:id="rId5"/>
    <p:sldId id="314" r:id="rId6"/>
    <p:sldId id="262" r:id="rId7"/>
    <p:sldId id="271" r:id="rId8"/>
    <p:sldId id="354" r:id="rId9"/>
    <p:sldId id="340" r:id="rId10"/>
    <p:sldId id="279" r:id="rId11"/>
    <p:sldId id="299" r:id="rId12"/>
    <p:sldId id="302" r:id="rId13"/>
    <p:sldId id="312" r:id="rId14"/>
    <p:sldId id="313" r:id="rId15"/>
    <p:sldId id="338" r:id="rId16"/>
    <p:sldId id="335" r:id="rId17"/>
    <p:sldId id="351" r:id="rId18"/>
    <p:sldId id="350" r:id="rId19"/>
    <p:sldId id="265" r:id="rId20"/>
    <p:sldId id="316" r:id="rId21"/>
    <p:sldId id="317" r:id="rId22"/>
    <p:sldId id="290" r:id="rId23"/>
    <p:sldId id="352" r:id="rId24"/>
    <p:sldId id="327" r:id="rId25"/>
    <p:sldId id="320" r:id="rId26"/>
    <p:sldId id="328" r:id="rId27"/>
    <p:sldId id="330" r:id="rId28"/>
    <p:sldId id="332" r:id="rId29"/>
    <p:sldId id="353" r:id="rId30"/>
    <p:sldId id="349" r:id="rId31"/>
    <p:sldId id="355" r:id="rId32"/>
    <p:sldId id="270" r:id="rId33"/>
  </p:sldIdLst>
  <p:sldSz cx="20104100" cy="11309350"/>
  <p:notesSz cx="9942513" cy="6761163"/>
  <p:embeddedFontLst>
    <p:embeddedFont>
      <p:font typeface="Calibri Light" pitchFamily="34" charset="0"/>
      <p:regular r:id="rId35"/>
      <p:italic r:id="rId36"/>
    </p:embeddedFont>
    <p:embeddedFont>
      <p:font typeface="Druk Cyr" charset="-52"/>
      <p:regular r:id="rId37"/>
    </p:embeddedFont>
    <p:embeddedFont>
      <p:font typeface="Monotype Corsiva" pitchFamily="66" charset="0"/>
      <p:italic r:id="rId38"/>
    </p:embeddedFont>
    <p:embeddedFont>
      <p:font typeface="Neue Machina" charset="-52"/>
      <p:regular r:id="rId39"/>
      <p:bold r:id="rId40"/>
    </p:embeddedFont>
    <p:embeddedFont>
      <p:font typeface="Calibri" pitchFamily="34" charset="0"/>
      <p:regular r:id="rId41"/>
      <p:bold r:id="rId42"/>
      <p:italic r:id="rId43"/>
      <p:boldItalic r:id="rId44"/>
    </p:embeddedFont>
    <p:embeddedFont>
      <p:font typeface="NeueMachina-Medium" charset="-52"/>
      <p:regular r:id="rId4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3A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9" autoAdjust="0"/>
    <p:restoredTop sz="93968" autoAdjust="0"/>
  </p:normalViewPr>
  <p:slideViewPr>
    <p:cSldViewPr>
      <p:cViewPr>
        <p:scale>
          <a:sx n="57" d="100"/>
          <a:sy n="57" d="100"/>
        </p:scale>
        <p:origin x="-130" y="10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4.fntdata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2.fntdata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10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8632" cy="338818"/>
          </a:xfrm>
          <a:prstGeom prst="rect">
            <a:avLst/>
          </a:prstGeom>
        </p:spPr>
        <p:txBody>
          <a:bodyPr vert="horz" lIns="48619" tIns="24309" rIns="48619" bIns="24309" rtlCol="0"/>
          <a:lstStyle>
            <a:lvl1pPr algn="l">
              <a:defRPr sz="6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1526" y="0"/>
            <a:ext cx="4308632" cy="338818"/>
          </a:xfrm>
          <a:prstGeom prst="rect">
            <a:avLst/>
          </a:prstGeom>
        </p:spPr>
        <p:txBody>
          <a:bodyPr vert="horz" lIns="48619" tIns="24309" rIns="48619" bIns="24309" rtlCol="0"/>
          <a:lstStyle>
            <a:lvl1pPr algn="r">
              <a:defRPr sz="600"/>
            </a:lvl1pPr>
          </a:lstStyle>
          <a:p>
            <a:fld id="{4FB41E33-8355-4FE5-96A2-94EF44A0DF28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44813" y="846138"/>
            <a:ext cx="4052887" cy="22812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8619" tIns="24309" rIns="48619" bIns="2430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3938" y="3253407"/>
            <a:ext cx="7954638" cy="2663086"/>
          </a:xfrm>
          <a:prstGeom prst="rect">
            <a:avLst/>
          </a:prstGeom>
        </p:spPr>
        <p:txBody>
          <a:bodyPr vert="horz" lIns="48619" tIns="24309" rIns="48619" bIns="24309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22346"/>
            <a:ext cx="4308632" cy="338817"/>
          </a:xfrm>
          <a:prstGeom prst="rect">
            <a:avLst/>
          </a:prstGeom>
        </p:spPr>
        <p:txBody>
          <a:bodyPr vert="horz" lIns="48619" tIns="24309" rIns="48619" bIns="24309" rtlCol="0" anchor="b"/>
          <a:lstStyle>
            <a:lvl1pPr algn="l">
              <a:defRPr sz="6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1526" y="6422346"/>
            <a:ext cx="4308632" cy="338817"/>
          </a:xfrm>
          <a:prstGeom prst="rect">
            <a:avLst/>
          </a:prstGeom>
        </p:spPr>
        <p:txBody>
          <a:bodyPr vert="horz" lIns="48619" tIns="24309" rIns="48619" bIns="24309" rtlCol="0" anchor="b"/>
          <a:lstStyle>
            <a:lvl1pPr algn="r">
              <a:defRPr sz="600"/>
            </a:lvl1pPr>
          </a:lstStyle>
          <a:p>
            <a:fld id="{D21BA76F-95BB-457F-91E2-62770FE7BB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91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00118" y="3332182"/>
            <a:ext cx="803981" cy="234015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56091"/>
            <a:ext cx="20014123" cy="10862064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1012607" cy="1127794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07251" y="973874"/>
            <a:ext cx="4690946" cy="2492062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9177458"/>
            <a:ext cx="20104099" cy="2131097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20104099" cy="11308556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2476" y="831965"/>
            <a:ext cx="4690946" cy="249206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3014" y="1850864"/>
            <a:ext cx="15078075" cy="3937334"/>
          </a:xfrm>
        </p:spPr>
        <p:txBody>
          <a:bodyPr anchor="b"/>
          <a:lstStyle>
            <a:lvl1pPr algn="ctr">
              <a:defRPr sz="9894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3014" y="5940031"/>
            <a:ext cx="15078075" cy="2730471"/>
          </a:xfrm>
        </p:spPr>
        <p:txBody>
          <a:bodyPr/>
          <a:lstStyle>
            <a:lvl1pPr marL="0" indent="0" algn="ctr">
              <a:buNone/>
              <a:defRPr sz="3958"/>
            </a:lvl1pPr>
            <a:lvl2pPr marL="753954" indent="0" algn="ctr">
              <a:buNone/>
              <a:defRPr sz="3298"/>
            </a:lvl2pPr>
            <a:lvl3pPr marL="1507912" indent="0" algn="ctr">
              <a:buNone/>
              <a:defRPr sz="2970"/>
            </a:lvl3pPr>
            <a:lvl4pPr marL="2261866" indent="0" algn="ctr">
              <a:buNone/>
              <a:defRPr sz="2638"/>
            </a:lvl4pPr>
            <a:lvl5pPr marL="3015821" indent="0" algn="ctr">
              <a:buNone/>
              <a:defRPr sz="2638"/>
            </a:lvl5pPr>
            <a:lvl6pPr marL="3769777" indent="0" algn="ctr">
              <a:buNone/>
              <a:defRPr sz="2638"/>
            </a:lvl6pPr>
            <a:lvl7pPr marL="4523731" indent="0" algn="ctr">
              <a:buNone/>
              <a:defRPr sz="2638"/>
            </a:lvl7pPr>
            <a:lvl8pPr marL="5277687" indent="0" algn="ctr">
              <a:buNone/>
              <a:defRPr sz="2638"/>
            </a:lvl8pPr>
            <a:lvl9pPr marL="6031641" indent="0" algn="ctr">
              <a:buNone/>
              <a:defRPr sz="2638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15.03.2023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122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15.03.2023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40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86" y="2819490"/>
            <a:ext cx="17339786" cy="4704376"/>
          </a:xfrm>
        </p:spPr>
        <p:txBody>
          <a:bodyPr anchor="b"/>
          <a:lstStyle>
            <a:lvl1pPr>
              <a:defRPr sz="9894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86" y="7568368"/>
            <a:ext cx="17339786" cy="2473921"/>
          </a:xfrm>
        </p:spPr>
        <p:txBody>
          <a:bodyPr/>
          <a:lstStyle>
            <a:lvl1pPr marL="0" indent="0">
              <a:buNone/>
              <a:defRPr sz="3958">
                <a:solidFill>
                  <a:schemeClr val="tx1">
                    <a:tint val="75000"/>
                  </a:schemeClr>
                </a:solidFill>
              </a:defRPr>
            </a:lvl1pPr>
            <a:lvl2pPr marL="753954" indent="0">
              <a:buNone/>
              <a:defRPr sz="3298">
                <a:solidFill>
                  <a:schemeClr val="tx1">
                    <a:tint val="75000"/>
                  </a:schemeClr>
                </a:solidFill>
              </a:defRPr>
            </a:lvl2pPr>
            <a:lvl3pPr marL="1507912" indent="0">
              <a:buNone/>
              <a:defRPr sz="2970">
                <a:solidFill>
                  <a:schemeClr val="tx1">
                    <a:tint val="75000"/>
                  </a:schemeClr>
                </a:solidFill>
              </a:defRPr>
            </a:lvl3pPr>
            <a:lvl4pPr marL="226186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4pPr>
            <a:lvl5pPr marL="301582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5pPr>
            <a:lvl6pPr marL="3769777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6pPr>
            <a:lvl7pPr marL="452373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7pPr>
            <a:lvl8pPr marL="5277687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8pPr>
            <a:lvl9pPr marL="603164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15.03.2023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359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82158" y="3010596"/>
            <a:ext cx="8544244" cy="717567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177702" y="3010596"/>
            <a:ext cx="8544244" cy="717567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15.03.2023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432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4777" y="602117"/>
            <a:ext cx="17339786" cy="218595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84776" y="2772368"/>
            <a:ext cx="8504976" cy="1358694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54" indent="0">
              <a:buNone/>
              <a:defRPr sz="3298" b="1"/>
            </a:lvl2pPr>
            <a:lvl3pPr marL="1507912" indent="0">
              <a:buNone/>
              <a:defRPr sz="2970" b="1"/>
            </a:lvl3pPr>
            <a:lvl4pPr marL="2261866" indent="0">
              <a:buNone/>
              <a:defRPr sz="2638" b="1"/>
            </a:lvl4pPr>
            <a:lvl5pPr marL="3015821" indent="0">
              <a:buNone/>
              <a:defRPr sz="2638" b="1"/>
            </a:lvl5pPr>
            <a:lvl6pPr marL="3769777" indent="0">
              <a:buNone/>
              <a:defRPr sz="2638" b="1"/>
            </a:lvl6pPr>
            <a:lvl7pPr marL="4523731" indent="0">
              <a:buNone/>
              <a:defRPr sz="2638" b="1"/>
            </a:lvl7pPr>
            <a:lvl8pPr marL="5277687" indent="0">
              <a:buNone/>
              <a:defRPr sz="2638" b="1"/>
            </a:lvl8pPr>
            <a:lvl9pPr marL="6031641" indent="0">
              <a:buNone/>
              <a:defRPr sz="2638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384776" y="4131057"/>
            <a:ext cx="8504976" cy="607615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10177702" y="2772368"/>
            <a:ext cx="8546861" cy="1358694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54" indent="0">
              <a:buNone/>
              <a:defRPr sz="3298" b="1"/>
            </a:lvl2pPr>
            <a:lvl3pPr marL="1507912" indent="0">
              <a:buNone/>
              <a:defRPr sz="2970" b="1"/>
            </a:lvl3pPr>
            <a:lvl4pPr marL="2261866" indent="0">
              <a:buNone/>
              <a:defRPr sz="2638" b="1"/>
            </a:lvl4pPr>
            <a:lvl5pPr marL="3015821" indent="0">
              <a:buNone/>
              <a:defRPr sz="2638" b="1"/>
            </a:lvl5pPr>
            <a:lvl6pPr marL="3769777" indent="0">
              <a:buNone/>
              <a:defRPr sz="2638" b="1"/>
            </a:lvl6pPr>
            <a:lvl7pPr marL="4523731" indent="0">
              <a:buNone/>
              <a:defRPr sz="2638" b="1"/>
            </a:lvl7pPr>
            <a:lvl8pPr marL="5277687" indent="0">
              <a:buNone/>
              <a:defRPr sz="2638" b="1"/>
            </a:lvl8pPr>
            <a:lvl9pPr marL="6031641" indent="0">
              <a:buNone/>
              <a:defRPr sz="2638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10177702" y="4131057"/>
            <a:ext cx="8546861" cy="607615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15.03.2023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31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15.03.2023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1791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15.03.2023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6008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4776" y="753957"/>
            <a:ext cx="6484095" cy="2638848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46861" y="1628347"/>
            <a:ext cx="10177701" cy="8036974"/>
          </a:xfrm>
        </p:spPr>
        <p:txBody>
          <a:bodyPr/>
          <a:lstStyle>
            <a:lvl1pPr>
              <a:defRPr sz="5277"/>
            </a:lvl1pPr>
            <a:lvl2pPr>
              <a:defRPr sz="4619"/>
            </a:lvl2pPr>
            <a:lvl3pPr>
              <a:defRPr sz="3958"/>
            </a:lvl3pPr>
            <a:lvl4pPr>
              <a:defRPr sz="3298"/>
            </a:lvl4pPr>
            <a:lvl5pPr>
              <a:defRPr sz="3298"/>
            </a:lvl5pPr>
            <a:lvl6pPr>
              <a:defRPr sz="3298"/>
            </a:lvl6pPr>
            <a:lvl7pPr>
              <a:defRPr sz="3298"/>
            </a:lvl7pPr>
            <a:lvl8pPr>
              <a:defRPr sz="3298"/>
            </a:lvl8pPr>
            <a:lvl9pPr>
              <a:defRPr sz="3298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84776" y="3392807"/>
            <a:ext cx="6484095" cy="6285594"/>
          </a:xfrm>
        </p:spPr>
        <p:txBody>
          <a:bodyPr/>
          <a:lstStyle>
            <a:lvl1pPr marL="0" indent="0">
              <a:buNone/>
              <a:defRPr sz="2638"/>
            </a:lvl1pPr>
            <a:lvl2pPr marL="753954" indent="0">
              <a:buNone/>
              <a:defRPr sz="2309"/>
            </a:lvl2pPr>
            <a:lvl3pPr marL="1507912" indent="0">
              <a:buNone/>
              <a:defRPr sz="1979"/>
            </a:lvl3pPr>
            <a:lvl4pPr marL="2261866" indent="0">
              <a:buNone/>
              <a:defRPr sz="1649"/>
            </a:lvl4pPr>
            <a:lvl5pPr marL="3015821" indent="0">
              <a:buNone/>
              <a:defRPr sz="1649"/>
            </a:lvl5pPr>
            <a:lvl6pPr marL="3769777" indent="0">
              <a:buNone/>
              <a:defRPr sz="1649"/>
            </a:lvl6pPr>
            <a:lvl7pPr marL="4523731" indent="0">
              <a:buNone/>
              <a:defRPr sz="1649"/>
            </a:lvl7pPr>
            <a:lvl8pPr marL="5277687" indent="0">
              <a:buNone/>
              <a:defRPr sz="1649"/>
            </a:lvl8pPr>
            <a:lvl9pPr marL="6031641" indent="0">
              <a:buNone/>
              <a:defRPr sz="164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15.03.2023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6915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4776" y="753957"/>
            <a:ext cx="6484095" cy="2638848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546861" y="1628347"/>
            <a:ext cx="10177701" cy="8036974"/>
          </a:xfrm>
        </p:spPr>
        <p:txBody>
          <a:bodyPr/>
          <a:lstStyle>
            <a:lvl1pPr marL="0" indent="0">
              <a:buNone/>
              <a:defRPr sz="5277"/>
            </a:lvl1pPr>
            <a:lvl2pPr marL="753954" indent="0">
              <a:buNone/>
              <a:defRPr sz="4619"/>
            </a:lvl2pPr>
            <a:lvl3pPr marL="1507912" indent="0">
              <a:buNone/>
              <a:defRPr sz="3958"/>
            </a:lvl3pPr>
            <a:lvl4pPr marL="2261866" indent="0">
              <a:buNone/>
              <a:defRPr sz="3298"/>
            </a:lvl4pPr>
            <a:lvl5pPr marL="3015821" indent="0">
              <a:buNone/>
              <a:defRPr sz="3298"/>
            </a:lvl5pPr>
            <a:lvl6pPr marL="3769777" indent="0">
              <a:buNone/>
              <a:defRPr sz="3298"/>
            </a:lvl6pPr>
            <a:lvl7pPr marL="4523731" indent="0">
              <a:buNone/>
              <a:defRPr sz="3298"/>
            </a:lvl7pPr>
            <a:lvl8pPr marL="5277687" indent="0">
              <a:buNone/>
              <a:defRPr sz="3298"/>
            </a:lvl8pPr>
            <a:lvl9pPr marL="6031641" indent="0">
              <a:buNone/>
              <a:defRPr sz="3298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84776" y="3392807"/>
            <a:ext cx="6484095" cy="6285594"/>
          </a:xfrm>
        </p:spPr>
        <p:txBody>
          <a:bodyPr/>
          <a:lstStyle>
            <a:lvl1pPr marL="0" indent="0">
              <a:buNone/>
              <a:defRPr sz="2638"/>
            </a:lvl1pPr>
            <a:lvl2pPr marL="753954" indent="0">
              <a:buNone/>
              <a:defRPr sz="2309"/>
            </a:lvl2pPr>
            <a:lvl3pPr marL="1507912" indent="0">
              <a:buNone/>
              <a:defRPr sz="1979"/>
            </a:lvl3pPr>
            <a:lvl4pPr marL="2261866" indent="0">
              <a:buNone/>
              <a:defRPr sz="1649"/>
            </a:lvl4pPr>
            <a:lvl5pPr marL="3015821" indent="0">
              <a:buNone/>
              <a:defRPr sz="1649"/>
            </a:lvl5pPr>
            <a:lvl6pPr marL="3769777" indent="0">
              <a:buNone/>
              <a:defRPr sz="1649"/>
            </a:lvl6pPr>
            <a:lvl7pPr marL="4523731" indent="0">
              <a:buNone/>
              <a:defRPr sz="1649"/>
            </a:lvl7pPr>
            <a:lvl8pPr marL="5277687" indent="0">
              <a:buNone/>
              <a:defRPr sz="1649"/>
            </a:lvl8pPr>
            <a:lvl9pPr marL="6031641" indent="0">
              <a:buNone/>
              <a:defRPr sz="164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15.03.2023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4379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15.03.2023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1962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4386996" y="602115"/>
            <a:ext cx="4334947" cy="958415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382157" y="602115"/>
            <a:ext cx="12753538" cy="958415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15.03.2023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426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5450" y="955972"/>
            <a:ext cx="8013199" cy="16249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2159" y="602117"/>
            <a:ext cx="17339786" cy="21859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82159" y="3010596"/>
            <a:ext cx="17339786" cy="71756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382157" y="10482109"/>
            <a:ext cx="4523423" cy="6021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15.03.2023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659485" y="10482109"/>
            <a:ext cx="6785134" cy="6021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4198520" y="10482109"/>
            <a:ext cx="4523423" cy="6021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297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1507912" rtl="0" eaLnBrk="1" latinLnBrk="0" hangingPunct="1">
        <a:lnSpc>
          <a:spcPct val="90000"/>
        </a:lnSpc>
        <a:spcBef>
          <a:spcPct val="0"/>
        </a:spcBef>
        <a:buNone/>
        <a:defRPr sz="72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978" indent="-376978" algn="l" defTabSz="1507912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4619" kern="1200">
          <a:solidFill>
            <a:schemeClr val="tx1"/>
          </a:solidFill>
          <a:latin typeface="+mn-lt"/>
          <a:ea typeface="+mn-ea"/>
          <a:cs typeface="+mn-cs"/>
        </a:defRPr>
      </a:lvl1pPr>
      <a:lvl2pPr marL="1130934" indent="-376978" algn="l" defTabSz="1507912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sz="3958" kern="1200">
          <a:solidFill>
            <a:schemeClr val="tx1"/>
          </a:solidFill>
          <a:latin typeface="+mn-lt"/>
          <a:ea typeface="+mn-ea"/>
          <a:cs typeface="+mn-cs"/>
        </a:defRPr>
      </a:lvl2pPr>
      <a:lvl3pPr marL="1884888" indent="-376978" algn="l" defTabSz="1507912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3pPr>
      <a:lvl4pPr marL="2638844" indent="-376978" algn="l" defTabSz="1507912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sz="2970" kern="1200">
          <a:solidFill>
            <a:schemeClr val="tx1"/>
          </a:solidFill>
          <a:latin typeface="+mn-lt"/>
          <a:ea typeface="+mn-ea"/>
          <a:cs typeface="+mn-cs"/>
        </a:defRPr>
      </a:lvl4pPr>
      <a:lvl5pPr marL="3392799" indent="-376978" algn="l" defTabSz="1507912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sz="2970" kern="1200">
          <a:solidFill>
            <a:schemeClr val="tx1"/>
          </a:solidFill>
          <a:latin typeface="+mn-lt"/>
          <a:ea typeface="+mn-ea"/>
          <a:cs typeface="+mn-cs"/>
        </a:defRPr>
      </a:lvl5pPr>
      <a:lvl6pPr marL="4146753" indent="-376978" algn="l" defTabSz="1507912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sz="2970" kern="1200">
          <a:solidFill>
            <a:schemeClr val="tx1"/>
          </a:solidFill>
          <a:latin typeface="+mn-lt"/>
          <a:ea typeface="+mn-ea"/>
          <a:cs typeface="+mn-cs"/>
        </a:defRPr>
      </a:lvl6pPr>
      <a:lvl7pPr marL="4900711" indent="-376978" algn="l" defTabSz="1507912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sz="2970" kern="1200">
          <a:solidFill>
            <a:schemeClr val="tx1"/>
          </a:solidFill>
          <a:latin typeface="+mn-lt"/>
          <a:ea typeface="+mn-ea"/>
          <a:cs typeface="+mn-cs"/>
        </a:defRPr>
      </a:lvl7pPr>
      <a:lvl8pPr marL="5654665" indent="-376978" algn="l" defTabSz="1507912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sz="2970" kern="1200">
          <a:solidFill>
            <a:schemeClr val="tx1"/>
          </a:solidFill>
          <a:latin typeface="+mn-lt"/>
          <a:ea typeface="+mn-ea"/>
          <a:cs typeface="+mn-cs"/>
        </a:defRPr>
      </a:lvl8pPr>
      <a:lvl9pPr marL="6408619" indent="-376978" algn="l" defTabSz="1507912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sz="29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507912" rtl="0" eaLnBrk="1" latinLnBrk="0" hangingPunct="1">
        <a:defRPr sz="2970" kern="1200">
          <a:solidFill>
            <a:schemeClr val="tx1"/>
          </a:solidFill>
          <a:latin typeface="+mn-lt"/>
          <a:ea typeface="+mn-ea"/>
          <a:cs typeface="+mn-cs"/>
        </a:defRPr>
      </a:lvl1pPr>
      <a:lvl2pPr marL="753954" algn="l" defTabSz="1507912" rtl="0" eaLnBrk="1" latinLnBrk="0" hangingPunct="1">
        <a:defRPr sz="2970" kern="1200">
          <a:solidFill>
            <a:schemeClr val="tx1"/>
          </a:solidFill>
          <a:latin typeface="+mn-lt"/>
          <a:ea typeface="+mn-ea"/>
          <a:cs typeface="+mn-cs"/>
        </a:defRPr>
      </a:lvl2pPr>
      <a:lvl3pPr marL="1507912" algn="l" defTabSz="1507912" rtl="0" eaLnBrk="1" latinLnBrk="0" hangingPunct="1">
        <a:defRPr sz="2970" kern="1200">
          <a:solidFill>
            <a:schemeClr val="tx1"/>
          </a:solidFill>
          <a:latin typeface="+mn-lt"/>
          <a:ea typeface="+mn-ea"/>
          <a:cs typeface="+mn-cs"/>
        </a:defRPr>
      </a:lvl3pPr>
      <a:lvl4pPr marL="2261866" algn="l" defTabSz="1507912" rtl="0" eaLnBrk="1" latinLnBrk="0" hangingPunct="1">
        <a:defRPr sz="2970" kern="1200">
          <a:solidFill>
            <a:schemeClr val="tx1"/>
          </a:solidFill>
          <a:latin typeface="+mn-lt"/>
          <a:ea typeface="+mn-ea"/>
          <a:cs typeface="+mn-cs"/>
        </a:defRPr>
      </a:lvl4pPr>
      <a:lvl5pPr marL="3015821" algn="l" defTabSz="1507912" rtl="0" eaLnBrk="1" latinLnBrk="0" hangingPunct="1">
        <a:defRPr sz="2970" kern="1200">
          <a:solidFill>
            <a:schemeClr val="tx1"/>
          </a:solidFill>
          <a:latin typeface="+mn-lt"/>
          <a:ea typeface="+mn-ea"/>
          <a:cs typeface="+mn-cs"/>
        </a:defRPr>
      </a:lvl5pPr>
      <a:lvl6pPr marL="3769777" algn="l" defTabSz="1507912" rtl="0" eaLnBrk="1" latinLnBrk="0" hangingPunct="1">
        <a:defRPr sz="2970" kern="1200">
          <a:solidFill>
            <a:schemeClr val="tx1"/>
          </a:solidFill>
          <a:latin typeface="+mn-lt"/>
          <a:ea typeface="+mn-ea"/>
          <a:cs typeface="+mn-cs"/>
        </a:defRPr>
      </a:lvl6pPr>
      <a:lvl7pPr marL="4523731" algn="l" defTabSz="1507912" rtl="0" eaLnBrk="1" latinLnBrk="0" hangingPunct="1">
        <a:defRPr sz="2970" kern="1200">
          <a:solidFill>
            <a:schemeClr val="tx1"/>
          </a:solidFill>
          <a:latin typeface="+mn-lt"/>
          <a:ea typeface="+mn-ea"/>
          <a:cs typeface="+mn-cs"/>
        </a:defRPr>
      </a:lvl7pPr>
      <a:lvl8pPr marL="5277687" algn="l" defTabSz="1507912" rtl="0" eaLnBrk="1" latinLnBrk="0" hangingPunct="1">
        <a:defRPr sz="2970" kern="1200">
          <a:solidFill>
            <a:schemeClr val="tx1"/>
          </a:solidFill>
          <a:latin typeface="+mn-lt"/>
          <a:ea typeface="+mn-ea"/>
          <a:cs typeface="+mn-cs"/>
        </a:defRPr>
      </a:lvl8pPr>
      <a:lvl9pPr marL="6031641" algn="l" defTabSz="1507912" rtl="0" eaLnBrk="1" latinLnBrk="0" hangingPunct="1">
        <a:defRPr sz="29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isk.yandex.ru/d/v-Kh1XyOx7IouQ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3.png"/><Relationship Id="rId4" Type="http://schemas.openxmlformats.org/officeDocument/2006/relationships/image" Target="../media/image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jpe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jpeg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.png"/><Relationship Id="rId5" Type="http://schemas.openxmlformats.org/officeDocument/2006/relationships/image" Target="../media/image9.jpeg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hyperlink" Target="https://forms.yandex.ru/u/63d37d133e9d084f240563a2/" TargetMode="External"/><Relationship Id="rId7" Type="http://schemas.openxmlformats.org/officeDocument/2006/relationships/image" Target="../media/image5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11" Type="http://schemas.openxmlformats.org/officeDocument/2006/relationships/image" Target="../media/image15.jpeg"/><Relationship Id="rId5" Type="http://schemas.openxmlformats.org/officeDocument/2006/relationships/image" Target="../media/image53.png"/><Relationship Id="rId10" Type="http://schemas.openxmlformats.org/officeDocument/2006/relationships/image" Target="../media/image57.png"/><Relationship Id="rId4" Type="http://schemas.openxmlformats.org/officeDocument/2006/relationships/image" Target="../media/image52.png"/><Relationship Id="rId9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63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jpeg"/><Relationship Id="rId4" Type="http://schemas.openxmlformats.org/officeDocument/2006/relationships/image" Target="../media/image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6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26" y="10017160"/>
            <a:ext cx="9890986" cy="12913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1326" y="1539875"/>
            <a:ext cx="8244324" cy="33361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6213" algn="ctr">
              <a:lnSpc>
                <a:spcPct val="100000"/>
              </a:lnSpc>
              <a:spcBef>
                <a:spcPts val="95"/>
              </a:spcBef>
            </a:pPr>
            <a:r>
              <a:rPr lang="ru-RU" sz="7200" spc="-5" dirty="0" smtClean="0"/>
              <a:t>О проведении </a:t>
            </a:r>
            <a:br>
              <a:rPr lang="ru-RU" sz="7200" spc="-5" dirty="0" smtClean="0"/>
            </a:br>
            <a:r>
              <a:rPr lang="ru-RU" sz="7200" kern="1200" spc="-5" dirty="0" smtClean="0"/>
              <a:t>Года </a:t>
            </a:r>
            <a:r>
              <a:rPr lang="ru-RU" sz="7200" spc="-5" dirty="0"/>
              <a:t>педагога</a:t>
            </a:r>
            <a:r>
              <a:rPr lang="ru-RU" sz="7200" kern="1200" spc="-5" dirty="0"/>
              <a:t> </a:t>
            </a:r>
            <a:r>
              <a:rPr lang="ru-RU" sz="7200" spc="-5" dirty="0"/>
              <a:t>и наставника </a:t>
            </a:r>
            <a:r>
              <a:rPr lang="ru-RU" sz="7200" spc="-5" dirty="0" smtClean="0"/>
              <a:t/>
            </a:r>
            <a:br>
              <a:rPr lang="ru-RU" sz="7200" spc="-5" dirty="0" smtClean="0"/>
            </a:br>
            <a:r>
              <a:rPr lang="ru-RU" sz="7200" spc="-5" dirty="0" smtClean="0"/>
              <a:t>в </a:t>
            </a:r>
            <a:r>
              <a:rPr lang="ru-RU" sz="7200" spc="-5" dirty="0"/>
              <a:t>Республике Татарстан</a:t>
            </a:r>
            <a:endParaRPr sz="7200" spc="-5" dirty="0"/>
          </a:p>
        </p:txBody>
      </p:sp>
      <p:sp>
        <p:nvSpPr>
          <p:cNvPr id="6" name="object 6"/>
          <p:cNvSpPr txBox="1"/>
          <p:nvPr/>
        </p:nvSpPr>
        <p:spPr>
          <a:xfrm>
            <a:off x="1289050" y="6270329"/>
            <a:ext cx="6248400" cy="188949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01299"/>
              </a:lnSpc>
              <a:spcBef>
                <a:spcPts val="90"/>
              </a:spcBef>
            </a:pPr>
            <a:r>
              <a:rPr lang="ru-RU" sz="4000" spc="-30" dirty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Шаяхметова Р.И.,</a:t>
            </a:r>
          </a:p>
          <a:p>
            <a:pPr marL="12700" marR="5080" algn="ctr">
              <a:lnSpc>
                <a:spcPct val="101299"/>
              </a:lnSpc>
              <a:spcBef>
                <a:spcPts val="90"/>
              </a:spcBef>
            </a:pPr>
            <a:r>
              <a:rPr lang="ru-RU" sz="4000" spc="-30" dirty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отдела развития ДПО МОиН РТ</a:t>
            </a:r>
          </a:p>
        </p:txBody>
      </p:sp>
      <p:sp>
        <p:nvSpPr>
          <p:cNvPr id="8" name="object 4"/>
          <p:cNvSpPr txBox="1">
            <a:spLocks/>
          </p:cNvSpPr>
          <p:nvPr/>
        </p:nvSpPr>
        <p:spPr>
          <a:xfrm>
            <a:off x="12033250" y="1844676"/>
            <a:ext cx="7558524" cy="30591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10500" b="0" i="0">
                <a:solidFill>
                  <a:srgbClr val="524641"/>
                </a:solidFill>
                <a:latin typeface="Druk Cyr"/>
                <a:ea typeface="+mj-ea"/>
                <a:cs typeface="Druk Cyr"/>
              </a:defRPr>
            </a:lvl1pPr>
          </a:lstStyle>
          <a:p>
            <a:pPr marL="176213" algn="ctr">
              <a:spcBef>
                <a:spcPts val="95"/>
              </a:spcBef>
            </a:pPr>
            <a:r>
              <a:rPr lang="ru-RU" sz="6600" kern="0" spc="-5" dirty="0" smtClean="0"/>
              <a:t>Татарстан </a:t>
            </a:r>
            <a:r>
              <a:rPr lang="ru-RU" sz="6600" kern="0" spc="-5" dirty="0"/>
              <a:t>Р</a:t>
            </a:r>
            <a:r>
              <a:rPr lang="ru-RU" sz="6600" kern="0" spc="-5" dirty="0" smtClean="0"/>
              <a:t>еспубликасында Укытучылар һәм остазлар </a:t>
            </a:r>
            <a:r>
              <a:rPr lang="ru-RU" sz="6600" kern="0" spc="-5" dirty="0" err="1" smtClean="0"/>
              <a:t>елын</a:t>
            </a:r>
            <a:r>
              <a:rPr lang="ru-RU" sz="6600" kern="0" spc="-5" dirty="0" smtClean="0"/>
              <a:t> </a:t>
            </a:r>
            <a:r>
              <a:rPr lang="ru-RU" sz="6600" kern="0" spc="-5" dirty="0" err="1"/>
              <a:t>ү</a:t>
            </a:r>
            <a:r>
              <a:rPr lang="ru-RU" sz="6600" kern="0" spc="-5" dirty="0" err="1" smtClean="0"/>
              <a:t>тк</a:t>
            </a:r>
            <a:r>
              <a:rPr lang="tt-RU" sz="6600" kern="0" spc="-5" dirty="0" smtClean="0"/>
              <a:t>ә</a:t>
            </a:r>
            <a:r>
              <a:rPr lang="ru-RU" sz="6600" kern="0" spc="-5" dirty="0" err="1" smtClean="0"/>
              <a:t>рү</a:t>
            </a:r>
            <a:r>
              <a:rPr lang="ru-RU" sz="6600" kern="0" spc="-5" dirty="0" smtClean="0"/>
              <a:t> турында</a:t>
            </a:r>
            <a:endParaRPr lang="ru-RU" sz="6600" kern="0" spc="-5" dirty="0"/>
          </a:p>
        </p:txBody>
      </p:sp>
      <p:sp>
        <p:nvSpPr>
          <p:cNvPr id="10" name="object 6"/>
          <p:cNvSpPr txBox="1"/>
          <p:nvPr/>
        </p:nvSpPr>
        <p:spPr>
          <a:xfrm>
            <a:off x="12947650" y="6270329"/>
            <a:ext cx="6858000" cy="188949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01299"/>
              </a:lnSpc>
              <a:spcBef>
                <a:spcPts val="90"/>
              </a:spcBef>
            </a:pPr>
            <a:r>
              <a:rPr lang="ru-RU" sz="4000" spc="-30" dirty="0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Өстәмә һөнәри </a:t>
            </a:r>
            <a:r>
              <a:rPr lang="ru-RU" sz="4000" spc="-30" dirty="0" err="1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белем</a:t>
            </a:r>
            <a:r>
              <a:rPr lang="ru-RU" sz="4000" spc="-30" dirty="0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spc="-30" dirty="0" err="1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бирүне</a:t>
            </a:r>
            <a:r>
              <a:rPr lang="ru-RU" sz="4000" spc="-30" dirty="0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spc="-30" dirty="0" err="1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үстерү</a:t>
            </a:r>
            <a:r>
              <a:rPr lang="ru-RU" sz="4000" spc="-30" dirty="0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spc="-30" dirty="0" err="1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бүлеге</a:t>
            </a:r>
            <a:r>
              <a:rPr lang="ru-RU" sz="4000" spc="-30" dirty="0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җитәкчесе</a:t>
            </a:r>
          </a:p>
          <a:p>
            <a:pPr marL="12700" marR="5080" algn="ctr">
              <a:lnSpc>
                <a:spcPct val="101299"/>
              </a:lnSpc>
              <a:spcBef>
                <a:spcPts val="90"/>
              </a:spcBef>
            </a:pPr>
            <a:r>
              <a:rPr lang="ru-RU" sz="4000" spc="-30" dirty="0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Шәяхмәтова </a:t>
            </a:r>
            <a:r>
              <a:rPr lang="ru-RU" sz="4000" spc="-30" dirty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Р.И</a:t>
            </a:r>
            <a:r>
              <a:rPr lang="ru-RU" sz="4000" spc="-30" dirty="0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spc="-30" dirty="0">
              <a:solidFill>
                <a:srgbClr val="52464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2650" y="3902075"/>
            <a:ext cx="5765477" cy="2859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315200" cy="113085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2476" r="8913"/>
          <a:stretch/>
        </p:blipFill>
        <p:spPr>
          <a:xfrm>
            <a:off x="1746250" y="2620205"/>
            <a:ext cx="4495800" cy="63489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/>
          <p:nvPr/>
        </p:nvPicPr>
        <p:blipFill rotWithShape="1">
          <a:blip r:embed="rId4"/>
          <a:srcRect l="42811" t="15393" r="25441" b="26394"/>
          <a:stretch/>
        </p:blipFill>
        <p:spPr bwMode="auto">
          <a:xfrm>
            <a:off x="7255608" y="2589188"/>
            <a:ext cx="4802034" cy="63489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289050" y="9617075"/>
            <a:ext cx="5105400" cy="63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>
              <a:defRPr/>
            </a:pP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Указ Президента РФ от 27.06.2022 № 401  «О проведении в Российской Федерации Года педагога и наставника»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546850" y="9617075"/>
            <a:ext cx="6019800" cy="63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>
              <a:defRPr/>
            </a:pP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Распоряжение Правительства РФ </a:t>
            </a:r>
            <a:endParaRPr lang="ru-RU" sz="2000" spc="-10" dirty="0" smtClean="0">
              <a:solidFill>
                <a:srgbClr val="524641"/>
              </a:solidFill>
              <a:latin typeface="Neue Machina"/>
              <a:cs typeface="Neue Machina"/>
            </a:endParaRPr>
          </a:p>
          <a:p>
            <a:pPr algn="ctr" defTabSz="914378">
              <a:defRPr/>
            </a:pP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от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27.09.2022 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№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2806-р «Об утверждении состава организационного комитета по проведению в Российской Федерации Года педагога и наставника»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l="43030" t="18328" r="29025" b="13469"/>
          <a:stretch/>
        </p:blipFill>
        <p:spPr>
          <a:xfrm>
            <a:off x="13252450" y="2589188"/>
            <a:ext cx="4648200" cy="63814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12871450" y="9594805"/>
            <a:ext cx="6019800" cy="63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>
              <a:defRPr/>
            </a:pP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Распоряжение Правительства РФ </a:t>
            </a:r>
            <a:endParaRPr lang="ru-RU" sz="2000" spc="-10" dirty="0" smtClean="0">
              <a:solidFill>
                <a:srgbClr val="524641"/>
              </a:solidFill>
              <a:latin typeface="Neue Machina"/>
              <a:cs typeface="Neue Machina"/>
            </a:endParaRPr>
          </a:p>
          <a:p>
            <a:pPr algn="ctr" defTabSz="914378">
              <a:defRPr/>
            </a:pP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от 18.02.2022  № 399-р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«Об утверждении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плана основных мероприятий по проведению в Российской Федерации Года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педагога и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наставника</a:t>
            </a:r>
            <a:endParaRPr lang="ru-RU" sz="2000" spc="-10" dirty="0">
              <a:solidFill>
                <a:srgbClr val="524641"/>
              </a:solidFill>
              <a:latin typeface="Neue Machina"/>
              <a:cs typeface="Neue Machina"/>
            </a:endParaRPr>
          </a:p>
        </p:txBody>
      </p:sp>
      <p:pic>
        <p:nvPicPr>
          <p:cNvPr id="11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641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765550" y="3444875"/>
            <a:ext cx="15620999" cy="7948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Раздел. Общесистемные мероприятия </a:t>
            </a:r>
            <a:r>
              <a:rPr lang="ru-RU" sz="2400" b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(56 мероприятий)</a:t>
            </a:r>
          </a:p>
          <a:p>
            <a:endParaRPr lang="ru-RU" sz="2400" b="1" spc="-10" dirty="0" smtClean="0">
              <a:solidFill>
                <a:srgbClr val="524641"/>
              </a:solidFill>
              <a:latin typeface="Neue Machina"/>
              <a:cs typeface="Neue Machina"/>
            </a:endParaRPr>
          </a:p>
          <a:p>
            <a:r>
              <a:rPr lang="ru-RU" sz="2400" spc="-10" dirty="0" smtClean="0">
                <a:latin typeface="Neue Machina"/>
                <a:cs typeface="Neue Machina"/>
              </a:rPr>
              <a:t> </a:t>
            </a:r>
            <a:r>
              <a:rPr lang="ru-RU" sz="2400" i="1" spc="-10" dirty="0" smtClean="0">
                <a:latin typeface="Neue Machina"/>
                <a:cs typeface="Neue Machina"/>
              </a:rPr>
              <a:t>форумы</a:t>
            </a:r>
            <a:r>
              <a:rPr lang="ru-RU" sz="2400" i="1" spc="-10" dirty="0">
                <a:latin typeface="Neue Machina"/>
                <a:cs typeface="Neue Machina"/>
              </a:rPr>
              <a:t>, марафоны, телемосты, </a:t>
            </a:r>
            <a:r>
              <a:rPr lang="ru-RU" sz="2400" i="1" spc="-10" dirty="0" smtClean="0">
                <a:latin typeface="Neue Machina"/>
                <a:cs typeface="Neue Machina"/>
              </a:rPr>
              <a:t>встречи</a:t>
            </a:r>
            <a:r>
              <a:rPr lang="ru-RU" sz="2400" i="1" spc="-10" dirty="0">
                <a:latin typeface="Neue Machina"/>
                <a:cs typeface="Neue Machina"/>
              </a:rPr>
              <a:t>, награждения, </a:t>
            </a:r>
            <a:r>
              <a:rPr lang="ru-RU" sz="2400" i="1" spc="-10" dirty="0" smtClean="0">
                <a:latin typeface="Neue Machina"/>
                <a:cs typeface="Neue Machina"/>
              </a:rPr>
              <a:t>съезды, профессиональные </a:t>
            </a:r>
            <a:r>
              <a:rPr lang="ru-RU" sz="2400" i="1" spc="-10" dirty="0">
                <a:latin typeface="Neue Machina"/>
                <a:cs typeface="Neue Machina"/>
              </a:rPr>
              <a:t>конкурсы, </a:t>
            </a:r>
            <a:r>
              <a:rPr lang="ru-RU" sz="2400" i="1" spc="-10" dirty="0" smtClean="0">
                <a:latin typeface="Neue Machina"/>
                <a:cs typeface="Neue Machina"/>
              </a:rPr>
              <a:t>цикл телепередач, кинопроекты, акции и т.д.</a:t>
            </a:r>
            <a:endParaRPr lang="ru-RU" sz="2400" i="1" spc="-10" dirty="0" smtClean="0">
              <a:solidFill>
                <a:srgbClr val="0070C0"/>
              </a:solidFill>
              <a:latin typeface="Neue Machina"/>
              <a:cs typeface="Neue Machina"/>
            </a:endParaRPr>
          </a:p>
          <a:p>
            <a:endParaRPr lang="ru-RU" sz="2400" b="1" i="1" spc="-10" dirty="0">
              <a:solidFill>
                <a:srgbClr val="0070C0"/>
              </a:solidFill>
              <a:latin typeface="Neue Machina"/>
              <a:cs typeface="Neue Machina"/>
            </a:endParaRPr>
          </a:p>
          <a:p>
            <a:r>
              <a:rPr lang="ru-RU" sz="2850" b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Раздел 2. </a:t>
            </a:r>
            <a:r>
              <a:rPr lang="ru-RU" sz="2850" b="1" spc="-10" dirty="0">
                <a:solidFill>
                  <a:srgbClr val="524641"/>
                </a:solidFill>
                <a:latin typeface="Neue Machina"/>
                <a:cs typeface="Neue Machina"/>
              </a:rPr>
              <a:t>Основные мероприятия по празднованию в Российской Федерации 200-летия со дня рождения К.Д. Ушинского </a:t>
            </a:r>
            <a:r>
              <a:rPr lang="ru-RU" sz="2400" b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(16 </a:t>
            </a:r>
            <a:r>
              <a:rPr lang="ru-RU" sz="2400" b="1" spc="-10" dirty="0">
                <a:solidFill>
                  <a:srgbClr val="524641"/>
                </a:solidFill>
                <a:latin typeface="Neue Machina"/>
                <a:cs typeface="Neue Machina"/>
              </a:rPr>
              <a:t>мероприятий</a:t>
            </a:r>
            <a:r>
              <a:rPr lang="ru-RU" sz="2400" b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)</a:t>
            </a:r>
          </a:p>
          <a:p>
            <a:endParaRPr lang="ru-RU" sz="2850" b="1" spc="-10" dirty="0" smtClean="0">
              <a:solidFill>
                <a:srgbClr val="524641"/>
              </a:solidFill>
              <a:latin typeface="Neue Machina"/>
              <a:cs typeface="Neue Machina"/>
            </a:endParaRPr>
          </a:p>
          <a:p>
            <a:r>
              <a:rPr lang="ru-RU" sz="2850" b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Раздел 3. Показатели эффективности реализации мероприятий плана: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 smtClean="0"/>
              <a:t>увеличено </a:t>
            </a:r>
            <a:r>
              <a:rPr lang="ru-RU" sz="2400" i="1" dirty="0"/>
              <a:t>количество позитивных публикаций в средствах массовой информации и социальных сетях о педагогах и </a:t>
            </a:r>
            <a:r>
              <a:rPr lang="ru-RU" sz="2400" i="1" dirty="0" smtClean="0"/>
              <a:t>наставниках;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 smtClean="0"/>
              <a:t>увеличено </a:t>
            </a:r>
            <a:r>
              <a:rPr lang="ru-RU" sz="2400" i="1" dirty="0"/>
              <a:t>количество поданных абитуриентами заявлений на педагогические </a:t>
            </a:r>
            <a:r>
              <a:rPr lang="ru-RU" sz="2400" i="1" dirty="0" smtClean="0"/>
              <a:t>специальности;</a:t>
            </a:r>
            <a:r>
              <a:rPr lang="ru-RU" i="1" dirty="0"/>
              <a:t>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 smtClean="0"/>
              <a:t>повышен </a:t>
            </a:r>
            <a:r>
              <a:rPr lang="ru-RU" sz="2400" i="1" dirty="0"/>
              <a:t>уровень удовлетворенности педагогических работников образовательных организаций, реализующих основные общеобразовательные программы, мерами по снижению бюрократической </a:t>
            </a:r>
            <a:r>
              <a:rPr lang="ru-RU" sz="2400" i="1" dirty="0" smtClean="0"/>
              <a:t>нагрузки;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 smtClean="0"/>
              <a:t>сформирована </a:t>
            </a:r>
            <a:r>
              <a:rPr lang="ru-RU" sz="2400" i="1" dirty="0"/>
              <a:t>поддержка в обществе развития системы наставничества по итогам Года </a:t>
            </a:r>
            <a:r>
              <a:rPr lang="ru-RU" sz="2400" dirty="0"/>
              <a:t>педагога и наставника 	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	</a:t>
            </a:r>
            <a:endParaRPr lang="ru-RU" sz="2400" dirty="0" smtClean="0"/>
          </a:p>
          <a:p>
            <a:endParaRPr lang="ru-RU" sz="2400" dirty="0"/>
          </a:p>
          <a:p>
            <a:r>
              <a:rPr lang="ru-RU" sz="2400" dirty="0"/>
              <a:t>	</a:t>
            </a:r>
          </a:p>
          <a:p>
            <a:endParaRPr lang="ru-RU" sz="2850" b="1" spc="-10" dirty="0">
              <a:solidFill>
                <a:srgbClr val="524641"/>
              </a:solidFill>
              <a:latin typeface="Neue Machina"/>
              <a:cs typeface="Neue Machin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926848" y="337314"/>
            <a:ext cx="1180260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cs typeface="Druk Cyr"/>
              </a:rPr>
              <a:t>Федеральный план основных мероприятий </a:t>
            </a:r>
          </a:p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cs typeface="Druk Cyr"/>
              </a:rPr>
              <a:t>по проведению </a:t>
            </a:r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Года педагога и наставника </a:t>
            </a:r>
            <a:r>
              <a:rPr lang="ru-RU" sz="6000" spc="-5" dirty="0" smtClean="0">
                <a:solidFill>
                  <a:srgbClr val="524641"/>
                </a:solidFill>
                <a:latin typeface="Druk Cyr"/>
                <a:cs typeface="Druk Cyr"/>
              </a:rPr>
              <a:t>в </a:t>
            </a:r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2023 году </a:t>
            </a:r>
            <a:endParaRPr lang="ru-RU" sz="6000" spc="-5" dirty="0" smtClean="0">
              <a:solidFill>
                <a:srgbClr val="524641"/>
              </a:solidFill>
              <a:latin typeface="Druk Cyr"/>
              <a:cs typeface="Druk Cyr"/>
            </a:endParaRPr>
          </a:p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cs typeface="Druk Cyr"/>
              </a:rPr>
              <a:t>в  </a:t>
            </a:r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Российской </a:t>
            </a:r>
            <a:r>
              <a:rPr lang="ru-RU" sz="6000" spc="-5" dirty="0" smtClean="0">
                <a:solidFill>
                  <a:srgbClr val="524641"/>
                </a:solidFill>
                <a:latin typeface="Druk Cyr"/>
                <a:cs typeface="Druk Cyr"/>
              </a:rPr>
              <a:t>Федерации </a:t>
            </a:r>
            <a:r>
              <a:rPr lang="ru-RU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(№ 399-р  от 18.02.2023)</a:t>
            </a:r>
            <a:endParaRPr lang="ru-RU" sz="48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pic>
        <p:nvPicPr>
          <p:cNvPr id="7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464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147050" y="156270"/>
            <a:ext cx="8763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cs typeface="Druk Cyr"/>
              </a:rPr>
              <a:t>ВСЕРОССИЙСКИЕ  </a:t>
            </a:r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АКЦИИ </a:t>
            </a:r>
            <a:endParaRPr lang="ru-RU" sz="6000" spc="-5" dirty="0" smtClean="0">
              <a:solidFill>
                <a:srgbClr val="524641"/>
              </a:solidFill>
              <a:latin typeface="Druk Cyr"/>
              <a:cs typeface="Druk Cyr"/>
            </a:endParaRPr>
          </a:p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cs typeface="Druk Cyr"/>
              </a:rPr>
              <a:t>в </a:t>
            </a:r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рамках Года педагога и наставника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184650" y="3216275"/>
            <a:ext cx="15240000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Всероссийская </a:t>
            </a:r>
            <a:r>
              <a:rPr lang="ru-RU" sz="2000" b="1" u="sng" spc="-10" dirty="0">
                <a:solidFill>
                  <a:srgbClr val="524641"/>
                </a:solidFill>
                <a:latin typeface="Neue Machina"/>
                <a:cs typeface="Neue Machina"/>
              </a:rPr>
              <a:t>акция</a:t>
            </a:r>
            <a:r>
              <a:rPr lang="ru-RU" sz="2000" b="1" spc="-10" dirty="0">
                <a:solidFill>
                  <a:srgbClr val="524641"/>
                </a:solidFill>
                <a:latin typeface="Neue Machina"/>
                <a:cs typeface="Neue Machina"/>
              </a:rPr>
              <a:t> «#</a:t>
            </a:r>
            <a:r>
              <a:rPr lang="ru-RU" sz="2000" b="1" spc="-10" dirty="0" err="1">
                <a:solidFill>
                  <a:srgbClr val="524641"/>
                </a:solidFill>
                <a:latin typeface="Neue Machina"/>
                <a:cs typeface="Neue Machina"/>
              </a:rPr>
              <a:t>УчитьВдохновлятьРазвивать</a:t>
            </a:r>
            <a:r>
              <a:rPr lang="ru-RU" sz="2000" b="1" spc="-10" dirty="0">
                <a:solidFill>
                  <a:srgbClr val="524641"/>
                </a:solidFill>
                <a:latin typeface="Neue Machina"/>
                <a:cs typeface="Neue Machina"/>
              </a:rPr>
              <a:t>».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Акция развивает идею о том, что достижения каждого человека во многом стали возможным благодаря учителям, педагогам, тренерам и наставникам. </a:t>
            </a:r>
            <a:r>
              <a:rPr lang="ru-RU" sz="2000" i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Привлечь к акции образовательные организации  региона (школы, колледжи, вузы)</a:t>
            </a:r>
          </a:p>
          <a:p>
            <a:endParaRPr lang="ru-RU" sz="2000" spc="-10" dirty="0" smtClean="0">
              <a:solidFill>
                <a:srgbClr val="524641"/>
              </a:solidFill>
              <a:latin typeface="Neue Machina"/>
              <a:cs typeface="Neue Machina"/>
            </a:endParaRPr>
          </a:p>
          <a:p>
            <a:r>
              <a:rPr lang="ru-RU" sz="2000" b="1" i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Всероссийская </a:t>
            </a:r>
            <a:r>
              <a:rPr lang="ru-RU" sz="2000" b="1" i="1" u="sng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акция</a:t>
            </a:r>
            <a:r>
              <a:rPr lang="ru-RU" sz="2000" b="1" i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 </a:t>
            </a:r>
            <a:r>
              <a:rPr lang="ru-RU" sz="2000" i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«Мой учитель родного языка»</a:t>
            </a:r>
            <a:endParaRPr lang="ru-RU" sz="2000" i="1" spc="-1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endParaRPr lang="ru-RU" sz="2000" i="1" spc="-1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r>
              <a:rPr lang="ru-RU" sz="2000" b="1" u="sng" spc="-10" dirty="0">
                <a:solidFill>
                  <a:srgbClr val="524641"/>
                </a:solidFill>
                <a:latin typeface="Neue Machina"/>
                <a:cs typeface="Neue Machina"/>
              </a:rPr>
              <a:t>Акция </a:t>
            </a:r>
            <a:r>
              <a:rPr lang="ru-RU" sz="2000" b="1" spc="-10" dirty="0">
                <a:solidFill>
                  <a:srgbClr val="524641"/>
                </a:solidFill>
                <a:latin typeface="Neue Machina"/>
                <a:cs typeface="Neue Machina"/>
              </a:rPr>
              <a:t>«Спасибо педагогу и наставнику»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завершится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5 октября в Международный День Учителя , это – возможность для любого желающего выразить благодарность и создать поздравительную открытку для своего педагога и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наставника</a:t>
            </a:r>
          </a:p>
          <a:p>
            <a:endParaRPr lang="ru-RU" sz="2000" spc="-1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****</a:t>
            </a:r>
          </a:p>
          <a:p>
            <a:endParaRPr lang="ru-RU" sz="2000" spc="-1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r>
              <a:rPr lang="ru-RU" sz="2000" b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Проект </a:t>
            </a:r>
            <a:r>
              <a:rPr lang="ru-RU" sz="2000" b="1" spc="-10" dirty="0">
                <a:solidFill>
                  <a:srgbClr val="524641"/>
                </a:solidFill>
                <a:latin typeface="Neue Machina"/>
                <a:cs typeface="Neue Machina"/>
              </a:rPr>
              <a:t>«Открытый диалог с наставником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»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- серия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диалогов в педагогических вузах, школах,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учреждениях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среднего профессионального образования и участием известных педагогов и наставников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России</a:t>
            </a:r>
            <a:endParaRPr lang="ru-RU" sz="2000" spc="-1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endParaRPr lang="ru-RU" sz="2000" spc="-1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r>
              <a:rPr lang="ru-RU" sz="2000" b="1" spc="-10" dirty="0">
                <a:solidFill>
                  <a:srgbClr val="524641"/>
                </a:solidFill>
                <a:latin typeface="Neue Machina"/>
                <a:cs typeface="Neue Machina"/>
              </a:rPr>
              <a:t>Проект «Наставники в лицах»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- это </a:t>
            </a:r>
            <a:r>
              <a:rPr lang="ru-RU" sz="2000" spc="-10" dirty="0" err="1" smtClean="0">
                <a:solidFill>
                  <a:srgbClr val="524641"/>
                </a:solidFill>
                <a:latin typeface="Neue Machina"/>
                <a:cs typeface="Neue Machina"/>
              </a:rPr>
              <a:t>видеоистории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о наставниках, которые ведут за собой, вдохновляют, мотивируют, вызывают доверии  своих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учеников</a:t>
            </a:r>
          </a:p>
          <a:p>
            <a:endParaRPr lang="ru-RU" sz="2000" spc="-1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r>
              <a:rPr lang="ru-RU" sz="2000" b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Проект </a:t>
            </a:r>
            <a:r>
              <a:rPr lang="ru-RU" sz="2000" b="1" spc="-10" dirty="0">
                <a:solidFill>
                  <a:srgbClr val="524641"/>
                </a:solidFill>
                <a:latin typeface="Neue Machina"/>
                <a:cs typeface="Neue Machina"/>
              </a:rPr>
              <a:t>«Высшая лига»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- это годовой цикл семинаров, уроков и мастер-классов для педагогов, которые проведут лучшие учителя и наставники страны, темой же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2023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года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«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Воспитание предметом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»</a:t>
            </a:r>
            <a:endParaRPr lang="ru-RU" sz="2000" spc="-1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endParaRPr lang="ru-RU" sz="2000" spc="-1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r>
              <a:rPr lang="ru-RU" sz="2000" b="1" spc="-10" dirty="0">
                <a:solidFill>
                  <a:srgbClr val="524641"/>
                </a:solidFill>
                <a:latin typeface="Neue Machina"/>
                <a:cs typeface="Neue Machina"/>
              </a:rPr>
              <a:t>Проект «Педагогические династии России»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объединит педагогов, которые готовы поделиться педагогической историей своей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семьи,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по итогам которой в конце года будет выпущен электронный сборник «Педагогические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династии»</a:t>
            </a:r>
            <a:endParaRPr lang="ru-RU" dirty="0"/>
          </a:p>
        </p:txBody>
      </p:sp>
      <p:pic>
        <p:nvPicPr>
          <p:cNvPr id="6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892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3250" y="2987675"/>
            <a:ext cx="5270295" cy="74662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10966450" y="3283768"/>
            <a:ext cx="7620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8">
              <a:defRPr/>
            </a:pPr>
            <a:r>
              <a:rPr lang="ru-RU" sz="2800" spc="-10" dirty="0">
                <a:solidFill>
                  <a:srgbClr val="524641"/>
                </a:solidFill>
                <a:latin typeface="Neue Machina"/>
                <a:cs typeface="Neue Machina"/>
              </a:rPr>
              <a:t>Распоряжение КМ РТ </a:t>
            </a:r>
            <a:endParaRPr lang="ru-RU" sz="2800" spc="-10" dirty="0" smtClean="0">
              <a:solidFill>
                <a:srgbClr val="524641"/>
              </a:solidFill>
              <a:latin typeface="Neue Machina"/>
              <a:cs typeface="Neue Machina"/>
            </a:endParaRPr>
          </a:p>
          <a:p>
            <a:pPr defTabSz="914378">
              <a:defRPr/>
            </a:pPr>
            <a:r>
              <a:rPr lang="ru-RU" sz="28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от </a:t>
            </a:r>
            <a:r>
              <a:rPr lang="ru-RU" sz="2800" spc="-10" dirty="0">
                <a:solidFill>
                  <a:srgbClr val="524641"/>
                </a:solidFill>
                <a:latin typeface="Neue Machina"/>
                <a:cs typeface="Neue Machina"/>
              </a:rPr>
              <a:t>23.11.2022 № 2577-р </a:t>
            </a:r>
          </a:p>
          <a:p>
            <a:pPr defTabSz="914378">
              <a:defRPr/>
            </a:pPr>
            <a:r>
              <a:rPr lang="ru-RU" sz="2800" spc="-10" dirty="0">
                <a:solidFill>
                  <a:srgbClr val="524641"/>
                </a:solidFill>
                <a:latin typeface="Neue Machina"/>
                <a:cs typeface="Neue Machina"/>
              </a:rPr>
              <a:t>«Об образовании организационного комитета по проведению в 2023 году в Республике Татарстан Года педагога и наставника и утверждении его состава»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966450" y="6340475"/>
            <a:ext cx="7620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spc="-10" dirty="0">
                <a:solidFill>
                  <a:schemeClr val="accent2">
                    <a:lumMod val="75000"/>
                  </a:schemeClr>
                </a:solidFill>
                <a:latin typeface="Neue Machina"/>
                <a:cs typeface="Neue Machina"/>
              </a:rPr>
              <a:t>В состав оргкомитета вошли учителя и директора школ, руководители вузов, СПО и районных органов управления образованием, общественность, представители других министерств и ведомств</a:t>
            </a:r>
          </a:p>
        </p:txBody>
      </p:sp>
      <p:pic>
        <p:nvPicPr>
          <p:cNvPr id="7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8950" y="23132"/>
            <a:ext cx="7696200" cy="1130855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337050" y="2607687"/>
            <a:ext cx="15163800" cy="7440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sz="3600" b="1" spc="-75" dirty="0">
                <a:solidFill>
                  <a:srgbClr val="524641"/>
                </a:solidFill>
                <a:latin typeface="NeueMachina-Medium"/>
                <a:cs typeface="NeueMachina-Medium"/>
              </a:rPr>
              <a:t>1 раздел </a:t>
            </a:r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Нормативно-правовая деятельность, связанная с повышением статуса педагогических работников (4 мероприятия)</a:t>
            </a:r>
          </a:p>
          <a:p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 </a:t>
            </a:r>
          </a:p>
          <a:p>
            <a:r>
              <a:rPr lang="ru-RU" sz="3600" b="1" spc="-75" dirty="0">
                <a:solidFill>
                  <a:srgbClr val="524641"/>
                </a:solidFill>
                <a:latin typeface="NeueMachina-Medium"/>
                <a:cs typeface="NeueMachina-Medium"/>
              </a:rPr>
              <a:t>2 раздел </a:t>
            </a:r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Торжественные мероприятия (4 мероприятия)</a:t>
            </a:r>
          </a:p>
          <a:p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     </a:t>
            </a:r>
          </a:p>
          <a:p>
            <a:r>
              <a:rPr lang="ru-RU" sz="3600" b="1" spc="-75" dirty="0">
                <a:solidFill>
                  <a:srgbClr val="524641"/>
                </a:solidFill>
                <a:latin typeface="NeueMachina-Medium"/>
                <a:cs typeface="NeueMachina-Medium"/>
              </a:rPr>
              <a:t>3 раздел </a:t>
            </a:r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Информационная открытость (5 мероприятий)</a:t>
            </a:r>
          </a:p>
          <a:p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    </a:t>
            </a:r>
          </a:p>
          <a:p>
            <a:r>
              <a:rPr lang="ru-RU" sz="3600" b="1" spc="-75" dirty="0">
                <a:solidFill>
                  <a:srgbClr val="524641"/>
                </a:solidFill>
                <a:latin typeface="NeueMachina-Medium"/>
                <a:cs typeface="NeueMachina-Medium"/>
              </a:rPr>
              <a:t>4 раздел </a:t>
            </a:r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Общесистемные мероприятия </a:t>
            </a:r>
            <a:r>
              <a:rPr lang="ru-RU" sz="285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(40 </a:t>
            </a:r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мероприятий)</a:t>
            </a:r>
          </a:p>
          <a:p>
            <a:endParaRPr lang="ru-RU" sz="2850" spc="-1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r>
              <a:rPr lang="ru-RU" sz="3600" b="1" spc="-75" dirty="0">
                <a:solidFill>
                  <a:srgbClr val="524641"/>
                </a:solidFill>
                <a:latin typeface="NeueMachina-Medium"/>
                <a:cs typeface="NeueMachina-Medium"/>
              </a:rPr>
              <a:t>5 раздел </a:t>
            </a:r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Профессиональные конкурсы (18 мероприятий)</a:t>
            </a:r>
          </a:p>
          <a:p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    </a:t>
            </a:r>
          </a:p>
          <a:p>
            <a:r>
              <a:rPr lang="ru-RU" sz="3600" b="1" spc="-75" dirty="0">
                <a:solidFill>
                  <a:srgbClr val="524641"/>
                </a:solidFill>
                <a:latin typeface="NeueMachina-Medium"/>
                <a:cs typeface="NeueMachina-Medium"/>
              </a:rPr>
              <a:t>6 раздел </a:t>
            </a:r>
            <a:r>
              <a:rPr lang="ru-RU" sz="285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Выставки </a:t>
            </a:r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и акции (14 мероприятий</a:t>
            </a:r>
            <a:r>
              <a:rPr lang="ru-RU" sz="285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)</a:t>
            </a:r>
          </a:p>
          <a:p>
            <a:endParaRPr lang="ru-RU" sz="2850" spc="-10" dirty="0">
              <a:solidFill>
                <a:srgbClr val="524641"/>
              </a:solidFill>
              <a:latin typeface="Neue Machina"/>
              <a:cs typeface="NeueMachina-Medium"/>
            </a:endParaRPr>
          </a:p>
          <a:p>
            <a:r>
              <a:rPr lang="ru-RU" sz="3600" b="1" spc="-75" dirty="0" smtClean="0">
                <a:solidFill>
                  <a:srgbClr val="524641"/>
                </a:solidFill>
                <a:latin typeface="NeueMachina-Medium"/>
                <a:cs typeface="NeueMachina-Medium"/>
              </a:rPr>
              <a:t>7 раздел </a:t>
            </a:r>
            <a:r>
              <a:rPr lang="ru-RU" sz="285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Планируемые результаты</a:t>
            </a:r>
            <a:endParaRPr lang="ru-RU" sz="2850" spc="-10" dirty="0">
              <a:solidFill>
                <a:srgbClr val="524641"/>
              </a:solidFill>
              <a:latin typeface="Neue Machina"/>
              <a:cs typeface="Neue Machin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780081" y="668695"/>
            <a:ext cx="1232401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Проект </a:t>
            </a:r>
            <a:r>
              <a:rPr lang="ru-RU" sz="6000" spc="-5" dirty="0" smtClean="0">
                <a:solidFill>
                  <a:srgbClr val="524641"/>
                </a:solidFill>
                <a:latin typeface="Druk Cyr"/>
                <a:cs typeface="Druk Cyr"/>
              </a:rPr>
              <a:t>республиканского </a:t>
            </a:r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плана основных мероприятий </a:t>
            </a:r>
            <a:endParaRPr lang="ru-RU" sz="6000" spc="-5" dirty="0" smtClean="0">
              <a:solidFill>
                <a:srgbClr val="524641"/>
              </a:solidFill>
              <a:latin typeface="Druk Cyr"/>
              <a:cs typeface="Druk Cyr"/>
            </a:endParaRPr>
          </a:p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cs typeface="Druk Cyr"/>
              </a:rPr>
              <a:t>по </a:t>
            </a:r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проведению Года педагога и наставника в РТ </a:t>
            </a:r>
            <a:r>
              <a:rPr lang="ru-RU" sz="6000" spc="-5" dirty="0" smtClean="0">
                <a:solidFill>
                  <a:srgbClr val="524641"/>
                </a:solidFill>
                <a:latin typeface="Druk Cyr"/>
                <a:cs typeface="Druk Cyr"/>
              </a:rPr>
              <a:t> </a:t>
            </a:r>
            <a:endParaRPr lang="ru-RU" sz="3600" spc="-5" dirty="0" smtClean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pic>
        <p:nvPicPr>
          <p:cNvPr id="7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9689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244475"/>
            <a:ext cx="2679969" cy="13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387350" y="794"/>
            <a:ext cx="6927850" cy="1130855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826019" y="3978275"/>
            <a:ext cx="1675103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>
              <a:spcBef>
                <a:spcPts val="600"/>
              </a:spcBef>
            </a:pP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1.</a:t>
            </a:r>
            <a:r>
              <a:rPr lang="ru-RU" sz="3200" spc="-6" dirty="0">
                <a:solidFill>
                  <a:srgbClr val="524641"/>
                </a:solidFill>
                <a:latin typeface="Monotype Corsiva" panose="03010101010201010101" pitchFamily="66" charset="0"/>
                <a:cs typeface="Neue Machina"/>
              </a:rPr>
              <a:t> </a:t>
            </a: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Зарождение системы образования в ТАССР в 20-е годы XX века</a:t>
            </a:r>
          </a:p>
          <a:p>
            <a:pPr indent="360363">
              <a:spcBef>
                <a:spcPts val="600"/>
              </a:spcBef>
            </a:pP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2. Становление и развитие системы образования в </a:t>
            </a:r>
            <a:r>
              <a:rPr lang="ru-RU" sz="3200" spc="-5" dirty="0" smtClean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ТАССР </a:t>
            </a: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в послереволюционный период (20-30 - е годы)</a:t>
            </a:r>
          </a:p>
          <a:p>
            <a:pPr indent="360363">
              <a:spcBef>
                <a:spcPts val="600"/>
              </a:spcBef>
            </a:pP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3. Система образования в ТАССР в военные и послевоенные годы (40-60-е годы XX века)</a:t>
            </a:r>
          </a:p>
          <a:p>
            <a:pPr indent="360363">
              <a:spcBef>
                <a:spcPts val="600"/>
              </a:spcBef>
            </a:pP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4. Новые перспективы развития системы  образования в 70-80 - е годы XX века</a:t>
            </a:r>
          </a:p>
          <a:p>
            <a:pPr indent="360363">
              <a:spcBef>
                <a:spcPts val="600"/>
              </a:spcBef>
            </a:pP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5. Система образования республики в 90-е годы XX века</a:t>
            </a:r>
          </a:p>
          <a:p>
            <a:pPr indent="360363">
              <a:spcBef>
                <a:spcPts val="600"/>
              </a:spcBef>
            </a:pP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6. Современный период развития системы образования в Республике Татарстан (2000-е годы – по настоящее время</a:t>
            </a:r>
            <a:r>
              <a:rPr lang="ru-RU" sz="3200" spc="-5" dirty="0" smtClean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)</a:t>
            </a:r>
          </a:p>
          <a:p>
            <a:pPr indent="360363">
              <a:spcBef>
                <a:spcPts val="600"/>
              </a:spcBef>
            </a:pPr>
            <a:r>
              <a:rPr lang="ru-RU" sz="3200" spc="-5" dirty="0" smtClean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7</a:t>
            </a: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. Заключение</a:t>
            </a:r>
          </a:p>
          <a:p>
            <a:pPr indent="360363">
              <a:spcBef>
                <a:spcPts val="600"/>
              </a:spcBef>
            </a:pP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8. Министры образования Республики Татарстан</a:t>
            </a:r>
          </a:p>
          <a:p>
            <a:pPr indent="360363">
              <a:spcBef>
                <a:spcPts val="600"/>
              </a:spcBef>
            </a:pP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9. Список использованной литературы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928534" y="92075"/>
            <a:ext cx="126492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spc="-5" dirty="0">
                <a:solidFill>
                  <a:srgbClr val="524641"/>
                </a:solidFill>
                <a:latin typeface="Druk Cyr"/>
                <a:cs typeface="Druk Cyr"/>
              </a:rPr>
              <a:t>ПРИМЕРНАЯ СТРУКТУРА ИЗДАНИЯ КНИГИ </a:t>
            </a:r>
            <a:endParaRPr lang="en-US" sz="5400" spc="-5" dirty="0">
              <a:solidFill>
                <a:srgbClr val="524641"/>
              </a:solidFill>
              <a:latin typeface="Druk Cyr"/>
              <a:cs typeface="Druk Cyr"/>
            </a:endParaRPr>
          </a:p>
          <a:p>
            <a:r>
              <a:rPr lang="ru-RU" sz="5400" spc="-5" dirty="0">
                <a:solidFill>
                  <a:srgbClr val="524641"/>
                </a:solidFill>
                <a:latin typeface="Druk Cyr"/>
                <a:cs typeface="Druk Cyr"/>
              </a:rPr>
              <a:t>О СИСТЕМЕ ОБРАЗОВАНИЯ РЕСПУБЛИКИ ТАТАРСТАН</a:t>
            </a:r>
          </a:p>
          <a:p>
            <a:r>
              <a:rPr lang="ru-RU" sz="2800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(РАБОЧЕЕ НАЗВАНИЕ «ОБРАЗОВАНИЕ ТАТАРСТАНА: 100 ЛЕТ ПУТИ»)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699250" y="2368570"/>
            <a:ext cx="8610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spc="-6" dirty="0">
                <a:solidFill>
                  <a:srgbClr val="524641"/>
                </a:solidFill>
                <a:latin typeface="Neue Machina"/>
                <a:cs typeface="Neue Machina"/>
              </a:rPr>
              <a:t>Вступительное слово </a:t>
            </a:r>
          </a:p>
          <a:p>
            <a:r>
              <a:rPr lang="ru-RU" sz="2400" i="1" spc="-6" dirty="0">
                <a:solidFill>
                  <a:srgbClr val="524641"/>
                </a:solidFill>
                <a:latin typeface="Neue Machina"/>
                <a:cs typeface="Neue Machina"/>
              </a:rPr>
              <a:t>-Раис РТ </a:t>
            </a:r>
            <a:r>
              <a:rPr lang="ru-RU" sz="2400" i="1" spc="-6" dirty="0" err="1">
                <a:solidFill>
                  <a:srgbClr val="524641"/>
                </a:solidFill>
                <a:latin typeface="Neue Machina"/>
                <a:cs typeface="Neue Machina"/>
              </a:rPr>
              <a:t>Минниханов</a:t>
            </a:r>
            <a:r>
              <a:rPr lang="ru-RU" sz="2400" i="1" spc="-6" dirty="0">
                <a:solidFill>
                  <a:srgbClr val="524641"/>
                </a:solidFill>
                <a:latin typeface="Neue Machina"/>
                <a:cs typeface="Neue Machina"/>
              </a:rPr>
              <a:t> Р.Н. (на двух языках)</a:t>
            </a:r>
          </a:p>
          <a:p>
            <a:r>
              <a:rPr lang="ru-RU" sz="2400" i="1" spc="-6" dirty="0">
                <a:solidFill>
                  <a:srgbClr val="524641"/>
                </a:solidFill>
                <a:latin typeface="Neue Machina"/>
                <a:cs typeface="Neue Machina"/>
              </a:rPr>
              <a:t>-Министр </a:t>
            </a:r>
            <a:r>
              <a:rPr lang="ru-RU" sz="2400" i="1" spc="-6" dirty="0" err="1">
                <a:solidFill>
                  <a:srgbClr val="524641"/>
                </a:solidFill>
                <a:latin typeface="Neue Machina"/>
                <a:cs typeface="Neue Machina"/>
              </a:rPr>
              <a:t>Минпросвещения</a:t>
            </a:r>
            <a:r>
              <a:rPr lang="ru-RU" sz="2400" i="1" spc="-6" dirty="0">
                <a:solidFill>
                  <a:srgbClr val="524641"/>
                </a:solidFill>
                <a:latin typeface="Neue Machina"/>
                <a:cs typeface="Neue Machina"/>
              </a:rPr>
              <a:t> РФ Кравцов С.С.</a:t>
            </a:r>
          </a:p>
          <a:p>
            <a:r>
              <a:rPr lang="ru-RU" sz="2400" i="1" spc="-6" dirty="0">
                <a:solidFill>
                  <a:srgbClr val="524641"/>
                </a:solidFill>
                <a:latin typeface="Neue Machina"/>
                <a:cs typeface="Neue Machina"/>
              </a:rPr>
              <a:t>-Министр РТ </a:t>
            </a:r>
            <a:r>
              <a:rPr lang="ru-RU" sz="2400" i="1" spc="-6" dirty="0" err="1">
                <a:solidFill>
                  <a:srgbClr val="524641"/>
                </a:solidFill>
                <a:latin typeface="Neue Machina"/>
                <a:cs typeface="Neue Machina"/>
              </a:rPr>
              <a:t>Хадиуллин</a:t>
            </a:r>
            <a:r>
              <a:rPr lang="ru-RU" sz="2400" i="1" spc="-6" dirty="0">
                <a:solidFill>
                  <a:srgbClr val="524641"/>
                </a:solidFill>
                <a:latin typeface="Neue Machina"/>
                <a:cs typeface="Neue Machina"/>
              </a:rPr>
              <a:t> И.Г. (на двух языках)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194050" y="10283231"/>
            <a:ext cx="126428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spc="-6" dirty="0">
                <a:solidFill>
                  <a:srgbClr val="524641"/>
                </a:solidFill>
                <a:latin typeface="Neue Machina"/>
                <a:cs typeface="Neue Machina"/>
              </a:rPr>
              <a:t>Информацию необходимо направить </a:t>
            </a:r>
            <a:r>
              <a:rPr lang="ru-RU" sz="2400" spc="-6" dirty="0">
                <a:solidFill>
                  <a:srgbClr val="FF0000"/>
                </a:solidFill>
                <a:latin typeface="Neue Machina"/>
                <a:cs typeface="Neue Machina"/>
              </a:rPr>
              <a:t>до 31 марта 2023 года. </a:t>
            </a:r>
          </a:p>
          <a:p>
            <a:r>
              <a:rPr lang="ru-RU" sz="2400" spc="-6" dirty="0">
                <a:solidFill>
                  <a:srgbClr val="524641"/>
                </a:solidFill>
                <a:latin typeface="Neue Machina"/>
                <a:cs typeface="Neue Machina"/>
              </a:rPr>
              <a:t>Ссылка на папку на Яндекс Диск: </a:t>
            </a:r>
            <a:r>
              <a:rPr lang="ru-RU" sz="2400" spc="-6" dirty="0">
                <a:solidFill>
                  <a:srgbClr val="524641"/>
                </a:solidFill>
                <a:latin typeface="Neue Machina"/>
                <a:cs typeface="Neue Machina"/>
                <a:hlinkClick r:id="rId4"/>
              </a:rPr>
              <a:t>https://disk.yandex.ru/d/v-Kh1XyOx7IouQ</a:t>
            </a:r>
            <a:r>
              <a:rPr lang="ru-RU" sz="2400" spc="-6" dirty="0">
                <a:solidFill>
                  <a:srgbClr val="FF0000"/>
                </a:solidFill>
                <a:latin typeface="Neue Machina"/>
                <a:cs typeface="Neue Machina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63841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315200" cy="11308556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1153871"/>
              </p:ext>
            </p:extLst>
          </p:nvPr>
        </p:nvGraphicFramePr>
        <p:xfrm>
          <a:off x="3803650" y="3140075"/>
          <a:ext cx="15925800" cy="7924169"/>
        </p:xfrm>
        <a:graphic>
          <a:graphicData uri="http://schemas.openxmlformats.org/drawingml/2006/table">
            <a:tbl>
              <a:tblPr firstRow="1" firstCol="1" bandRow="1"/>
              <a:tblGrid>
                <a:gridCol w="692150">
                  <a:extLst>
                    <a:ext uri="{9D8B030D-6E8A-4147-A177-3AD203B41FA5}">
                      <a16:colId xmlns:a16="http://schemas.microsoft.com/office/drawing/2014/main" xmlns="" val="2213143194"/>
                    </a:ext>
                  </a:extLst>
                </a:gridCol>
                <a:gridCol w="13092881">
                  <a:extLst>
                    <a:ext uri="{9D8B030D-6E8A-4147-A177-3AD203B41FA5}">
                      <a16:colId xmlns:a16="http://schemas.microsoft.com/office/drawing/2014/main" xmlns="" val="3085458299"/>
                    </a:ext>
                  </a:extLst>
                </a:gridCol>
                <a:gridCol w="2140769">
                  <a:extLst>
                    <a:ext uri="{9D8B030D-6E8A-4147-A177-3AD203B41FA5}">
                      <a16:colId xmlns:a16="http://schemas.microsoft.com/office/drawing/2014/main" xmlns="" val="2073995762"/>
                    </a:ext>
                  </a:extLst>
                </a:gridCol>
              </a:tblGrid>
              <a:tr h="525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002060"/>
                          </a:solidFill>
                          <a:latin typeface="Neue Machina"/>
                          <a:ea typeface="+mn-ea"/>
                          <a:cs typeface="Neue Machina"/>
                        </a:rPr>
                        <a:t>1.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002060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Выставка-обзор новинок педагогической литературы «Новые книги в учительском кейсе»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 dirty="0">
                          <a:solidFill>
                            <a:srgbClr val="002060"/>
                          </a:solidFill>
                          <a:latin typeface="Neue Machina"/>
                          <a:ea typeface="+mn-ea"/>
                          <a:cs typeface="Neue Machina"/>
                        </a:rPr>
                        <a:t>раз в квартал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17986910"/>
                  </a:ext>
                </a:extLst>
              </a:tr>
              <a:tr h="525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2.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Выставка-история «Как учились в старину» (о первых школах в стране, республике)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февраль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72515096"/>
                  </a:ext>
                </a:extLst>
              </a:tr>
              <a:tr h="525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3.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Фотовыставки «Весёлые мгновенья школьных </a:t>
                      </a:r>
                      <a:r>
                        <a:rPr lang="ru-RU" sz="2400" kern="1200" spc="-10" dirty="0" smtClean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перемен»</a:t>
                      </a:r>
                      <a:endParaRPr lang="ru-RU" sz="2400" kern="1200" spc="-10" dirty="0">
                        <a:solidFill>
                          <a:srgbClr val="524641"/>
                        </a:solidFill>
                        <a:latin typeface="Neue Machina"/>
                        <a:ea typeface="+mn-ea"/>
                        <a:cs typeface="Neue Machin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март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74156049"/>
                  </a:ext>
                </a:extLst>
              </a:tr>
              <a:tr h="525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4.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Выставка-персоналия о выдающихся педагогах «Такая есть профессия - учитель»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апрель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36244535"/>
                  </a:ext>
                </a:extLst>
              </a:tr>
              <a:tr h="302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5.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Акция-воспоминание «Школьные годы чудесные»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май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42954459"/>
                  </a:ext>
                </a:extLst>
              </a:tr>
              <a:tr h="525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6.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Выставка-словарь «Откуда слово школьное пришло?» (значение самых известных слов, таких как педагог, </a:t>
                      </a:r>
                      <a:r>
                        <a:rPr lang="ru-RU" sz="2400" kern="1200" spc="-10" dirty="0" smtClean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наставник, парта…)</a:t>
                      </a:r>
                      <a:endParaRPr lang="ru-RU" sz="2400" kern="1200" spc="-10" dirty="0">
                        <a:solidFill>
                          <a:srgbClr val="524641"/>
                        </a:solidFill>
                        <a:latin typeface="Neue Machina"/>
                        <a:ea typeface="+mn-ea"/>
                        <a:cs typeface="Neue Machin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июнь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43259637"/>
                  </a:ext>
                </a:extLst>
              </a:tr>
              <a:tr h="6043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7.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Выставка-представление </a:t>
                      </a:r>
                      <a:r>
                        <a:rPr lang="ru-RU" sz="2400" kern="1200" spc="-10" dirty="0" smtClean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«</a:t>
                      </a: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Популярные методики преподавания</a:t>
                      </a:r>
                      <a:r>
                        <a:rPr lang="ru-RU" sz="2400" kern="1200" spc="-10" dirty="0" smtClean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»</a:t>
                      </a:r>
                      <a:endParaRPr lang="ru-RU" sz="2400" kern="1200" spc="-10" dirty="0">
                        <a:solidFill>
                          <a:srgbClr val="524641"/>
                        </a:solidFill>
                        <a:latin typeface="Neue Machina"/>
                        <a:ea typeface="+mn-ea"/>
                        <a:cs typeface="Neue Machin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июль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37977209"/>
                  </a:ext>
                </a:extLst>
              </a:tr>
              <a:tr h="525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8.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Выставка-представление «Педагоги в </a:t>
                      </a:r>
                      <a:r>
                        <a:rPr lang="ru-RU" sz="2400" kern="1200" spc="-10" dirty="0" smtClean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лицах»</a:t>
                      </a:r>
                      <a:endParaRPr lang="ru-RU" sz="2400" kern="1200" spc="-10" dirty="0">
                        <a:solidFill>
                          <a:srgbClr val="524641"/>
                        </a:solidFill>
                        <a:latin typeface="Neue Machina"/>
                        <a:ea typeface="+mn-ea"/>
                        <a:cs typeface="Neue Machin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август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19375612"/>
                  </a:ext>
                </a:extLst>
              </a:tr>
              <a:tr h="302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9.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kern="1200" spc="-10" dirty="0" smtClean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Выставка-поздравление </a:t>
                      </a: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«Букет любимому </a:t>
                      </a:r>
                      <a:r>
                        <a:rPr lang="ru-RU" sz="2400" kern="1200" spc="-10" dirty="0" smtClean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учителю, педагогу, наставнику»</a:t>
                      </a:r>
                      <a:endParaRPr lang="ru-RU" sz="2400" kern="1200" spc="-10" dirty="0">
                        <a:solidFill>
                          <a:srgbClr val="524641"/>
                        </a:solidFill>
                        <a:latin typeface="Neue Machina"/>
                        <a:ea typeface="+mn-ea"/>
                        <a:cs typeface="Neue Machin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сентябрь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51437800"/>
                  </a:ext>
                </a:extLst>
              </a:tr>
              <a:tr h="302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10.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Акция-</a:t>
                      </a:r>
                      <a:r>
                        <a:rPr lang="ru-RU" sz="2400" kern="1200" spc="-10" dirty="0" err="1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видеопривет</a:t>
                      </a: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 «Здравствуй, школа!»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сентябрь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06533235"/>
                  </a:ext>
                </a:extLst>
              </a:tr>
              <a:tr h="302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11.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Выставка-поздравление «День учителя - праздник прекрасный»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октябрь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34377191"/>
                  </a:ext>
                </a:extLst>
              </a:tr>
              <a:tr h="6043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12.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Акция «От всей души» (Изготовление и вручение подарков ветеранам педагогического труда)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октябрь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39173527"/>
                  </a:ext>
                </a:extLst>
              </a:tr>
              <a:tr h="6043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13.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Выставка-путешествие «По самым старым учебным заведениям Татарстана»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ноябрь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16090186"/>
                  </a:ext>
                </a:extLst>
              </a:tr>
              <a:tr h="302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002060"/>
                          </a:solidFill>
                          <a:latin typeface="Neue Machina"/>
                          <a:ea typeface="+mn-ea"/>
                          <a:cs typeface="Neue Machina"/>
                        </a:rPr>
                        <a:t>14.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 dirty="0" smtClean="0">
                          <a:solidFill>
                            <a:srgbClr val="002060"/>
                          </a:solidFill>
                          <a:latin typeface="Neue Machina"/>
                          <a:ea typeface="+mn-ea"/>
                          <a:cs typeface="Neue Machina"/>
                        </a:rPr>
                        <a:t>Создание фотоархива </a:t>
                      </a:r>
                      <a:r>
                        <a:rPr lang="ru-RU" sz="2400" kern="1200" spc="-10" dirty="0">
                          <a:solidFill>
                            <a:srgbClr val="002060"/>
                          </a:solidFill>
                          <a:latin typeface="Neue Machina"/>
                          <a:ea typeface="+mn-ea"/>
                          <a:cs typeface="Neue Machina"/>
                        </a:rPr>
                        <a:t>«Мой любимый учитель»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 dirty="0">
                          <a:solidFill>
                            <a:srgbClr val="002060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 течение года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10101985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689850" y="284550"/>
            <a:ext cx="1141562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-5" normalizeH="0" baseline="0" noProof="0" dirty="0">
                <a:ln>
                  <a:noFill/>
                </a:ln>
                <a:solidFill>
                  <a:srgbClr val="524641"/>
                </a:solidFill>
                <a:effectLst/>
                <a:uLnTx/>
                <a:uFillTx/>
                <a:latin typeface="Druk Cyr"/>
                <a:ea typeface="+mn-ea"/>
                <a:cs typeface="Druk Cyr"/>
              </a:rPr>
              <a:t>ВЫСТАВКИ, АКЦИИ в рамках Года педагога и наставника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5767050" y="1618671"/>
            <a:ext cx="4114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t-RU" sz="3600" b="1" i="0" u="none" strike="noStrike" kern="1200" cap="none" spc="-10" normalizeH="0" baseline="0" noProof="0" dirty="0" smtClean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Neue Machina"/>
                <a:ea typeface="+mn-ea"/>
                <a:cs typeface="Neue Machina"/>
              </a:rPr>
              <a:t>14 мероприятий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821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1661" y="1"/>
            <a:ext cx="5710311" cy="1130935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175750" y="3247747"/>
            <a:ext cx="10210800" cy="691375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69900" marR="5080" indent="-457200">
              <a:lnSpc>
                <a:spcPct val="101299"/>
              </a:lnSpc>
              <a:spcBef>
                <a:spcPts val="90"/>
              </a:spcBef>
              <a:buFont typeface="Wingdings" panose="05000000000000000000" pitchFamily="2" charset="2"/>
              <a:buChar char="q"/>
            </a:pP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Пеликан как символ наставничества, педагогики и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воспитания широко </a:t>
            </a: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использовался с екатерининских времен: на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пуговицах гимназистов</a:t>
            </a: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, на фасадах зданий, барельефах, по всей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стране до </a:t>
            </a: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сих пор пеликан в разных воплощениях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используется в </a:t>
            </a: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педагогических и наставнических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проектах</a:t>
            </a:r>
          </a:p>
          <a:p>
            <a:pPr marL="469900" marR="5080" indent="-457200">
              <a:lnSpc>
                <a:spcPct val="101299"/>
              </a:lnSpc>
              <a:spcBef>
                <a:spcPts val="90"/>
              </a:spcBef>
              <a:buFont typeface="Wingdings" panose="05000000000000000000" pitchFamily="2" charset="2"/>
              <a:buChar char="q"/>
            </a:pPr>
            <a:endParaRPr lang="ru-RU" sz="2600" spc="-3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pPr marL="469900" marR="5080" indent="-457200">
              <a:lnSpc>
                <a:spcPct val="101299"/>
              </a:lnSpc>
              <a:spcBef>
                <a:spcPts val="90"/>
              </a:spcBef>
              <a:buFont typeface="Wingdings" panose="05000000000000000000" pitchFamily="2" charset="2"/>
              <a:buChar char="q"/>
            </a:pP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В образе пеликана уже есть понятный педагогам смысл,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читаемый и </a:t>
            </a: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выверенный веками. Тем более, что пеликан олицетворяет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связь времен</a:t>
            </a: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, преемственность и глубочайшие традиции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отечественной педагогики </a:t>
            </a: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— настоящего сокровища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страны</a:t>
            </a:r>
          </a:p>
          <a:p>
            <a:pPr marL="469900" marR="5080" indent="-457200">
              <a:lnSpc>
                <a:spcPct val="101299"/>
              </a:lnSpc>
              <a:spcBef>
                <a:spcPts val="90"/>
              </a:spcBef>
              <a:buFont typeface="Wingdings" panose="05000000000000000000" pitchFamily="2" charset="2"/>
              <a:buChar char="q"/>
            </a:pPr>
            <a:endParaRPr lang="ru-RU" sz="2600" spc="-3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pPr marL="469900" marR="5080" indent="-457200">
              <a:lnSpc>
                <a:spcPct val="101299"/>
              </a:lnSpc>
              <a:spcBef>
                <a:spcPts val="90"/>
              </a:spcBef>
              <a:buFont typeface="Wingdings" panose="05000000000000000000" pitchFamily="2" charset="2"/>
              <a:buChar char="q"/>
            </a:pP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В решении фирменного стиля использование логотипа в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золотом цвете </a:t>
            </a: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символично: оно метафорически отражает ценность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педагогов и </a:t>
            </a: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наставников для Российского государства: </a:t>
            </a:r>
            <a:r>
              <a:rPr lang="ru-RU" sz="2600" b="1" spc="-30" dirty="0">
                <a:solidFill>
                  <a:srgbClr val="524641"/>
                </a:solidFill>
                <a:latin typeface="Neue Machina"/>
                <a:cs typeface="Neue Machina"/>
              </a:rPr>
              <a:t>«учителя </a:t>
            </a:r>
            <a:r>
              <a:rPr lang="ru-RU" sz="2600" b="1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– золото нации»</a:t>
            </a:r>
            <a:endParaRPr lang="ru-RU" sz="2600" b="1" spc="-30" dirty="0">
              <a:solidFill>
                <a:srgbClr val="524641"/>
              </a:solidFill>
              <a:latin typeface="Neue Machina"/>
              <a:cs typeface="Neue Machin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518650" y="473075"/>
            <a:ext cx="9525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8000" spc="-5" dirty="0" smtClean="0">
                <a:solidFill>
                  <a:srgbClr val="524641"/>
                </a:solidFill>
                <a:latin typeface="Druk Cyr"/>
                <a:cs typeface="Druk Cyr"/>
              </a:rPr>
              <a:t>Логотип. Концепция </a:t>
            </a:r>
            <a:r>
              <a:rPr lang="ru-RU" sz="8000" spc="-5" dirty="0">
                <a:solidFill>
                  <a:srgbClr val="524641"/>
                </a:solidFill>
                <a:latin typeface="Druk Cyr"/>
                <a:cs typeface="Druk Cyr"/>
              </a:rPr>
              <a:t>и описание</a:t>
            </a:r>
          </a:p>
        </p:txBody>
      </p:sp>
      <p:pic>
        <p:nvPicPr>
          <p:cNvPr id="6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70250" y="3063875"/>
            <a:ext cx="5257800" cy="304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22083" t="51367" r="52500" b="25670"/>
          <a:stretch/>
        </p:blipFill>
        <p:spPr>
          <a:xfrm>
            <a:off x="2814319" y="6677123"/>
            <a:ext cx="6135479" cy="3118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27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0965" t="32275" r="50663" b="21598"/>
          <a:stretch/>
        </p:blipFill>
        <p:spPr>
          <a:xfrm>
            <a:off x="6851650" y="2257129"/>
            <a:ext cx="5791200" cy="817899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65241" t="33430" r="17758" b="23183"/>
          <a:stretch/>
        </p:blipFill>
        <p:spPr>
          <a:xfrm>
            <a:off x="12947650" y="2257129"/>
            <a:ext cx="5943600" cy="8531943"/>
          </a:xfrm>
          <a:prstGeom prst="rect">
            <a:avLst/>
          </a:prstGeom>
        </p:spPr>
      </p:pic>
      <p:pic>
        <p:nvPicPr>
          <p:cNvPr id="7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21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5211" t="17407" r="24584" b="19630"/>
          <a:stretch/>
        </p:blipFill>
        <p:spPr>
          <a:xfrm>
            <a:off x="7308850" y="2301875"/>
            <a:ext cx="12496800" cy="8815622"/>
          </a:xfrm>
          <a:prstGeom prst="rect">
            <a:avLst/>
          </a:prstGeom>
        </p:spPr>
      </p:pic>
      <p:pic>
        <p:nvPicPr>
          <p:cNvPr id="6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6443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4167" t="27037" r="11667" b="18889"/>
          <a:stretch/>
        </p:blipFill>
        <p:spPr>
          <a:xfrm>
            <a:off x="3956050" y="3063875"/>
            <a:ext cx="15110564" cy="7162800"/>
          </a:xfrm>
          <a:prstGeom prst="rect">
            <a:avLst/>
          </a:prstGeom>
        </p:spPr>
      </p:pic>
      <p:pic>
        <p:nvPicPr>
          <p:cNvPr id="6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02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6250" t="30000" r="12083" b="8518"/>
          <a:stretch/>
        </p:blipFill>
        <p:spPr>
          <a:xfrm>
            <a:off x="4032250" y="2835275"/>
            <a:ext cx="15011400" cy="8418555"/>
          </a:xfrm>
          <a:prstGeom prst="rect">
            <a:avLst/>
          </a:prstGeom>
        </p:spPr>
      </p:pic>
      <p:pic>
        <p:nvPicPr>
          <p:cNvPr id="6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319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463"/>
            <a:ext cx="7696200" cy="11308556"/>
          </a:xfrm>
          <a:prstGeom prst="rect">
            <a:avLst/>
          </a:prstGeom>
        </p:spPr>
      </p:pic>
      <p:pic>
        <p:nvPicPr>
          <p:cNvPr id="9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2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0" y="3863974"/>
            <a:ext cx="9296400" cy="46101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45416" t="27778" r="30000" b="21111"/>
          <a:stretch/>
        </p:blipFill>
        <p:spPr>
          <a:xfrm>
            <a:off x="12566650" y="2301875"/>
            <a:ext cx="6553200" cy="76639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7458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6065692" y="10042615"/>
            <a:ext cx="18204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Папка</a:t>
            </a:r>
            <a:endParaRPr lang="ru-RU" sz="54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130955" y="10106068"/>
            <a:ext cx="18204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Пакет</a:t>
            </a:r>
            <a:endParaRPr lang="ru-RU" sz="54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671050" y="359323"/>
            <a:ext cx="8229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ea typeface="+mj-ea"/>
                <a:cs typeface="Druk Cyr"/>
              </a:rPr>
              <a:t>ПРИМЕРЫ  ИСПОЛЬЗОВАНИЯ  СТИЛЯ  </a:t>
            </a:r>
            <a:endParaRPr lang="ru-RU" sz="6000" spc="-5" dirty="0">
              <a:solidFill>
                <a:srgbClr val="524641"/>
              </a:solidFill>
              <a:latin typeface="Druk Cyr"/>
              <a:ea typeface="+mj-ea"/>
              <a:cs typeface="Druk Cyr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742514" y="9202271"/>
            <a:ext cx="18204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Блокнот</a:t>
            </a:r>
            <a:endParaRPr lang="ru-RU" sz="54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pic>
        <p:nvPicPr>
          <p:cNvPr id="15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object 2"/>
          <p:cNvGrpSpPr/>
          <p:nvPr/>
        </p:nvGrpSpPr>
        <p:grpSpPr>
          <a:xfrm>
            <a:off x="2508250" y="3110449"/>
            <a:ext cx="8858385" cy="7086681"/>
            <a:chOff x="-575603" y="564690"/>
            <a:chExt cx="8858385" cy="7086681"/>
          </a:xfrm>
        </p:grpSpPr>
        <p:pic>
          <p:nvPicPr>
            <p:cNvPr id="16" name="object 3"/>
            <p:cNvPicPr/>
            <p:nvPr/>
          </p:nvPicPr>
          <p:blipFill rotWithShape="1">
            <a:blip r:embed="rId4" cstate="print"/>
            <a:srcRect l="19561" t="20965" r="18437" b="417"/>
            <a:stretch/>
          </p:blipFill>
          <p:spPr>
            <a:xfrm>
              <a:off x="-575603" y="1707771"/>
              <a:ext cx="6629400" cy="5943600"/>
            </a:xfrm>
            <a:prstGeom prst="rect">
              <a:avLst/>
            </a:prstGeom>
          </p:spPr>
        </p:pic>
        <p:sp>
          <p:nvSpPr>
            <p:cNvPr id="18" name="object 5"/>
            <p:cNvSpPr/>
            <p:nvPr/>
          </p:nvSpPr>
          <p:spPr>
            <a:xfrm>
              <a:off x="8282782" y="564690"/>
              <a:ext cx="0" cy="541655"/>
            </a:xfrm>
            <a:custGeom>
              <a:avLst/>
              <a:gdLst/>
              <a:ahLst/>
              <a:cxnLst/>
              <a:rect l="l" t="t" r="r" b="b"/>
              <a:pathLst>
                <a:path h="541655">
                  <a:moveTo>
                    <a:pt x="0" y="0"/>
                  </a:moveTo>
                  <a:lnTo>
                    <a:pt x="0" y="54154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object 3"/>
          <p:cNvPicPr/>
          <p:nvPr/>
        </p:nvPicPr>
        <p:blipFill rotWithShape="1">
          <a:blip r:embed="rId5" cstate="print"/>
          <a:srcRect l="18293" t="17275" r="21129" b="1390"/>
          <a:stretch/>
        </p:blipFill>
        <p:spPr>
          <a:xfrm>
            <a:off x="13404850" y="4022814"/>
            <a:ext cx="6477001" cy="60198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/>
          <a:srcRect l="48717" t="32679" r="32755" b="16078"/>
          <a:stretch/>
        </p:blipFill>
        <p:spPr>
          <a:xfrm>
            <a:off x="9137650" y="1622936"/>
            <a:ext cx="4724400" cy="7349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31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9671050" y="359323"/>
            <a:ext cx="8229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ea typeface="+mj-ea"/>
                <a:cs typeface="Druk Cyr"/>
              </a:rPr>
              <a:t>ПРИМЕРЫ  ИСПОЛЬЗОВАНИЯ  СТИЛЯ  </a:t>
            </a:r>
            <a:endParaRPr lang="ru-RU" sz="6000" spc="-5" dirty="0">
              <a:solidFill>
                <a:srgbClr val="524641"/>
              </a:solidFill>
              <a:latin typeface="Druk Cyr"/>
              <a:ea typeface="+mj-ea"/>
              <a:cs typeface="Druk Cyr"/>
            </a:endParaRPr>
          </a:p>
        </p:txBody>
      </p:sp>
      <p:pic>
        <p:nvPicPr>
          <p:cNvPr id="10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l="31250" t="37491" r="14167" b="23573"/>
          <a:stretch/>
        </p:blipFill>
        <p:spPr>
          <a:xfrm>
            <a:off x="7851775" y="1643344"/>
            <a:ext cx="8991600" cy="36078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/>
          <a:srcRect l="49093" t="38488" r="29926" b="17407"/>
          <a:stretch/>
        </p:blipFill>
        <p:spPr>
          <a:xfrm>
            <a:off x="2698750" y="4295049"/>
            <a:ext cx="5257800" cy="62173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/>
          <a:srcRect l="37500" t="30741" r="18750" b="12963"/>
          <a:stretch/>
        </p:blipFill>
        <p:spPr>
          <a:xfrm>
            <a:off x="10740878" y="5342842"/>
            <a:ext cx="8001000" cy="579120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8765048" y="9540875"/>
            <a:ext cx="18204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Бэйдж</a:t>
            </a:r>
            <a:endParaRPr lang="ru-RU" sz="54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214850" y="2389783"/>
            <a:ext cx="18204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Значок</a:t>
            </a:r>
            <a:endParaRPr lang="ru-RU" sz="54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184650" y="7240558"/>
            <a:ext cx="2286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Флажок</a:t>
            </a:r>
            <a:endParaRPr lang="ru-RU" sz="54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</p:spTree>
    <p:extLst>
      <p:ext uri="{BB962C8B-B14F-4D97-AF65-F5344CB8AC3E}">
        <p14:creationId xmlns:p14="http://schemas.microsoft.com/office/powerpoint/2010/main" val="347740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9671050" y="359323"/>
            <a:ext cx="8229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ea typeface="+mj-ea"/>
                <a:cs typeface="Druk Cyr"/>
              </a:rPr>
              <a:t>ПРИМЕРЫ  ИСПОЛЬЗОВАНИЯ  СТИЛЯ  </a:t>
            </a:r>
            <a:endParaRPr lang="ru-RU" sz="6000" spc="-5" dirty="0">
              <a:solidFill>
                <a:srgbClr val="524641"/>
              </a:solidFill>
              <a:latin typeface="Druk Cyr"/>
              <a:ea typeface="+mj-ea"/>
              <a:cs typeface="Druk Cyr"/>
            </a:endParaRPr>
          </a:p>
        </p:txBody>
      </p:sp>
      <p:pic>
        <p:nvPicPr>
          <p:cNvPr id="10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31667" t="31111" r="15416" b="13333"/>
          <a:stretch/>
        </p:blipFill>
        <p:spPr>
          <a:xfrm>
            <a:off x="4337050" y="2835275"/>
            <a:ext cx="13411200" cy="7920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8223250" y="1643465"/>
            <a:ext cx="18204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Баннер</a:t>
            </a:r>
            <a:endParaRPr lang="ru-RU" sz="54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</p:spTree>
    <p:extLst>
      <p:ext uri="{BB962C8B-B14F-4D97-AF65-F5344CB8AC3E}">
        <p14:creationId xmlns:p14="http://schemas.microsoft.com/office/powerpoint/2010/main" val="372200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03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385050" y="229171"/>
            <a:ext cx="117883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ea typeface="+mj-ea"/>
                <a:cs typeface="Druk Cyr"/>
              </a:rPr>
              <a:t>ЦЕРЕМОНИЯ ОТКРЫТИЯ </a:t>
            </a:r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ГОДА ПЕДАГОГА И НАСТАВНИКА В РТ </a:t>
            </a:r>
            <a:endParaRPr lang="ru-RU" sz="6000" spc="-5" dirty="0">
              <a:solidFill>
                <a:srgbClr val="524641"/>
              </a:solidFill>
              <a:latin typeface="Druk Cyr"/>
              <a:ea typeface="+mj-ea"/>
              <a:cs typeface="Druk Cyr"/>
            </a:endParaRPr>
          </a:p>
        </p:txBody>
      </p:sp>
      <p:pic>
        <p:nvPicPr>
          <p:cNvPr id="1026" name="Picture 2" descr="https://downloader.disk.yandex.ru/preview/7a1b7be2ee999066443af4733a4e0ed3a7ebba10cf5d40a0fcb7d73ae43432fb/63ef8884/1C_eG_CRaDcpLQF9wQTYr_BLTqU0REc9TLSFqfy8qzVKqLKJKmfiFY40knVWRKaedWOIfo22_4wlFaQ25NJ_Lg%3D%3D?uid=0&amp;filename=MU9A3974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" t="18756" r="6250" b="6214"/>
          <a:stretch/>
        </p:blipFill>
        <p:spPr bwMode="auto">
          <a:xfrm>
            <a:off x="10878903" y="1678051"/>
            <a:ext cx="8707220" cy="4738623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downloader.disk.yandex.ru/preview/86fe6527eb2dcee6658bae267cb1c0eeef6a222f87f8c82055e4ff550f69aa8d/63ef8884/Gvr4pk1H6sUpkuCxyJBbS_BLTqU0REc9TLSFqfy8qzVTu9Kck0RiwpAc69tqpAgDUYHmBqJd01X5cgLAzRvBDA%3D%3D?uid=0&amp;filename=MU9A4003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9" r="1953"/>
          <a:stretch/>
        </p:blipFill>
        <p:spPr bwMode="auto">
          <a:xfrm>
            <a:off x="1756820" y="6197874"/>
            <a:ext cx="8600029" cy="4951012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downloader.disk.yandex.ru/preview/8f528350b8e46a447fe36e015f64705cc3517d0942b2c89a9305281b61de68bb/63ef8885/YTyS1cvvzJYkkLTG6JcSF7O-ClJ7hjZzCMuMADc2jKXfvp7LD_hUJxc034LlDVPnbRQbk0sEd77rlwR87mstwg%3D%3D?uid=0&amp;filename=MU9A4091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5" t="13130" r="-350" b="586"/>
          <a:stretch/>
        </p:blipFill>
        <p:spPr bwMode="auto">
          <a:xfrm>
            <a:off x="10009168" y="5487288"/>
            <a:ext cx="9415481" cy="5661598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downloader.disk.yandex.ru/preview/0fe93d3e8fa2ae02c927de7e6b037af5d43e8f3206425337c32f355d251b32fd/63ef906c/sIeIoq4TEnD4SOV9QzS_kx6Bx8YN4oYMsVvEBFZNle09fJArlGaUYijSS4C_iLeEze420GgdDY8nnzB6Ya_vuw%3D%3D?uid=0&amp;filename=MU9A4399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820" y="737002"/>
            <a:ext cx="9125215" cy="6081102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97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355" y="17807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downloader.disk.yandex.ru/preview/40dd0f97caccd48798bdf288eb6aec07d436d09f44ddc0eaa1143f79e41f48ee/63ef8885/Js7qDJ1WUMzaeRL_6GuhRQU_EUeXI9jNyCiQqWvpZS2Mk_I0qGYJlmVRgXPIshf3mU5rCrYZck1F39J8lYAcrw%3D%3D?uid=0&amp;filename=MU9A4193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5250" y="1274763"/>
            <a:ext cx="9220200" cy="6144399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632450" y="244475"/>
            <a:ext cx="117883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ea typeface="+mj-ea"/>
                <a:cs typeface="Druk Cyr"/>
              </a:rPr>
              <a:t>ЦЕРЕМОНИЯ ОТКРЫТИЯ </a:t>
            </a:r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ГОДА ПЕДАГОГА И НАСТАВНИКА В РТ </a:t>
            </a:r>
            <a:endParaRPr lang="ru-RU" sz="6000" spc="-5" dirty="0">
              <a:solidFill>
                <a:srgbClr val="524641"/>
              </a:solidFill>
              <a:latin typeface="Druk Cyr"/>
              <a:ea typeface="+mj-ea"/>
              <a:cs typeface="Druk Cyr"/>
            </a:endParaRPr>
          </a:p>
        </p:txBody>
      </p:sp>
      <p:pic>
        <p:nvPicPr>
          <p:cNvPr id="2054" name="Picture 6" descr="https://downloader.disk.yandex.ru/preview/546062429265541d04c6ad631cdaea473f49c841490c8dbb95d21b520568d65a/63ef8885/dnVM6v2mG5U6pnpglYGqw3MSlyIrSGppArJ9m6cpoo7oVLPrQ0mvv-4LAPjvhwslHX1eHOpr0XIj82W1Wrnb6g%3D%3D?uid=0&amp;filename=MU9A4218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158875"/>
            <a:ext cx="8458200" cy="5636598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downloader.disk.yandex.ru/preview/ceaa447b3b006eefa731a779354d7227ac954884306c876eb0a63e756de197e2/63ef8b48/ga9UribMRd7KQo5TziGCZNoPG646kUMecbm1eYJQLOV_1nQkBq86E16vgb8TL7Cp7mGybBdj-XMFTobw3N6SdQ%3D%3D?uid=0&amp;filename=MU9A4257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850" y="5639593"/>
            <a:ext cx="8507959" cy="5669758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s://downloader.disk.yandex.ru/preview/71feb4d459642020d04fe05a41ed309b6ee44aaf6d6cb0faa3e1fd591ae5e221/63ef8b48/9IyGGmiZpr8VpyCUs8OjCwI85TTe6qLoDjwwM-W86aycfUKT4eoaGPQQMCrSQI3umg9eA72IB6bKOcrJ-F7u_w%3D%3D?uid=0&amp;filename=MU9A4268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02"/>
          <a:stretch/>
        </p:blipFill>
        <p:spPr bwMode="auto">
          <a:xfrm>
            <a:off x="222250" y="5639593"/>
            <a:ext cx="11484117" cy="5425865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931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5" y="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https://downloader.disk.yandex.ru/preview/21f3a650e42718ac5b1af478662a1b74e03b1c4cb64d6a6443c1709ff7ea6c24/63ef8884/uSoQoLB3YT6Y7cO4DLSFvIh0dx0X2sg9CiOJIcfvkSQQNdIVDMfOp0Jy8RsMKucop53Ox1VPnYhtCFYz8kDfbg%3D%3D?uid=0&amp;filename=MU9A4027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-547" b="-645"/>
          <a:stretch/>
        </p:blipFill>
        <p:spPr bwMode="auto">
          <a:xfrm>
            <a:off x="831850" y="902527"/>
            <a:ext cx="9895579" cy="6176559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632450" y="244475"/>
            <a:ext cx="117883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ea typeface="+mj-ea"/>
                <a:cs typeface="Druk Cyr"/>
              </a:rPr>
              <a:t>ЦЕРЕМОНИЯ ОТКРЫТИЯ </a:t>
            </a:r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ГОДА ПЕДАГОГА И НАСТАВНИКА В РТ </a:t>
            </a:r>
            <a:endParaRPr lang="ru-RU" sz="6000" spc="-5" dirty="0">
              <a:solidFill>
                <a:srgbClr val="524641"/>
              </a:solidFill>
              <a:latin typeface="Druk Cyr"/>
              <a:ea typeface="+mj-ea"/>
              <a:cs typeface="Druk Cyr"/>
            </a:endParaRPr>
          </a:p>
        </p:txBody>
      </p:sp>
      <p:pic>
        <p:nvPicPr>
          <p:cNvPr id="3076" name="Picture 4" descr="https://downloader.disk.yandex.ru/preview/ecac154a621421761bfd3d8095fedc12d4b6b1d0a520e78469060a2154cc94ed/63ef906c/kR19rYmwSzeV0KQR9W3Aj-eHV3XjQEJseLMHe-dzL8g3ontis1VG4WfeMtcKxhORSY1aY11SddThvhACAwI4mg%3D%3D?uid=0&amp;filename=MU9A4518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41" t="-1432" r="-41" b="1432"/>
          <a:stretch/>
        </p:blipFill>
        <p:spPr bwMode="auto">
          <a:xfrm>
            <a:off x="10509250" y="459580"/>
            <a:ext cx="8991600" cy="6719095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downloader.disk.yandex.ru/preview/371fc9df559ea961dbf72c0d37e1808c1f4dcffb32995b046476fe9d7eb1acbd/63ef8885/xT9qpkScVPy2Tn2xR73QbxfEsDfhxPGscsCeZgIaBAeq9lFu-p-HJtyuUD7RT97gG91pETjWAunmAc974HWc0Q%3D%3D?uid=0&amp;filename=MU9A4127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" t="19213" b="15137"/>
          <a:stretch/>
        </p:blipFill>
        <p:spPr bwMode="auto">
          <a:xfrm>
            <a:off x="811759" y="5320259"/>
            <a:ext cx="13603792" cy="5989091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downloader.disk.yandex.ru/preview/4c0eaf7d972ff797aa89e4950d6435d7023178d21542e79c5fe4bada1e072d95/63ef906c/v6HnDDPXxlPNC0--suyPyupVz_WmjswpQoSVjwZZ1UQjmH2xM0DwC38EUlvpAxhxSY4O4fT781BE-KLkXI9lzA%3D%3D?uid=0&amp;filename=MU9A4474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2" r="1328" b="8734"/>
          <a:stretch/>
        </p:blipFill>
        <p:spPr bwMode="auto">
          <a:xfrm>
            <a:off x="12942816" y="6492875"/>
            <a:ext cx="6929940" cy="4495799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547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4167" t="18148" r="10001" b="24074"/>
          <a:stretch/>
        </p:blipFill>
        <p:spPr>
          <a:xfrm>
            <a:off x="3028950" y="2606675"/>
            <a:ext cx="16515861" cy="8153400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82550" y="-6248"/>
            <a:ext cx="6553200" cy="11308556"/>
          </a:xfrm>
          <a:prstGeom prst="rect">
            <a:avLst/>
          </a:prstGeom>
        </p:spPr>
      </p:pic>
      <p:pic>
        <p:nvPicPr>
          <p:cNvPr id="6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33" y="168275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830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15416" t="15185" r="16666" b="5557"/>
          <a:stretch/>
        </p:blipFill>
        <p:spPr>
          <a:xfrm>
            <a:off x="2127250" y="1919089"/>
            <a:ext cx="10448290" cy="68586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08" y="29943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604250" y="156270"/>
            <a:ext cx="7924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БАННЕР  ГОД ПЕДАГОГА И НАСТАВНИКА </a:t>
            </a:r>
          </a:p>
          <a:p>
            <a:r>
              <a:rPr lang="ru-RU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НА ОФИЦИАЛЬНОМ САЙТЕ МИНИСТЕРСТВА</a:t>
            </a:r>
            <a:endParaRPr lang="ru-RU" sz="48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l="12917" t="17408" r="13333" b="15925"/>
          <a:stretch/>
        </p:blipFill>
        <p:spPr>
          <a:xfrm>
            <a:off x="7577992" y="5358708"/>
            <a:ext cx="11689080" cy="594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24607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680450" y="156270"/>
            <a:ext cx="7924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ВКЛАДКА ГОД ПЕДАГОГА И НАСТАВНИКА </a:t>
            </a:r>
          </a:p>
          <a:p>
            <a:r>
              <a:rPr lang="ru-RU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НА ОФИЦИАЛЬНОМ САЙТЕ МИНИСТЕРСТВА</a:t>
            </a:r>
            <a:endParaRPr lang="ru-RU" sz="48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15000" t="15185" r="16250" b="4074"/>
          <a:stretch/>
        </p:blipFill>
        <p:spPr>
          <a:xfrm>
            <a:off x="2889250" y="1997075"/>
            <a:ext cx="9982200" cy="65943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15240" t="10000" r="30444" b="49259"/>
          <a:stretch/>
        </p:blipFill>
        <p:spPr>
          <a:xfrm>
            <a:off x="10611579" y="6797675"/>
            <a:ext cx="8783382" cy="3705828"/>
          </a:xfrm>
          <a:prstGeom prst="rect">
            <a:avLst/>
          </a:prstGeom>
        </p:spPr>
      </p:pic>
      <p:pic>
        <p:nvPicPr>
          <p:cNvPr id="7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149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604250" y="270028"/>
            <a:ext cx="7924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ВКЛАДКА ГОД ПЕДАГОГА И НАСТАВНИКА </a:t>
            </a:r>
          </a:p>
          <a:p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НА ОФИЦИАЛЬНОМ САЙТЕ МИНИСТЕРСТВА</a:t>
            </a:r>
            <a:endParaRPr lang="ru-RU" sz="54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15833" t="17407" r="30000" b="40370"/>
          <a:stretch/>
        </p:blipFill>
        <p:spPr>
          <a:xfrm>
            <a:off x="8147050" y="2378075"/>
            <a:ext cx="9906000" cy="43434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15000" t="21851" r="30417" b="36667"/>
          <a:stretch/>
        </p:blipFill>
        <p:spPr>
          <a:xfrm>
            <a:off x="2965450" y="6492875"/>
            <a:ext cx="10674350" cy="4563081"/>
          </a:xfrm>
          <a:prstGeom prst="rect">
            <a:avLst/>
          </a:prstGeom>
        </p:spPr>
      </p:pic>
      <p:pic>
        <p:nvPicPr>
          <p:cNvPr id="7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99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604250" y="156270"/>
            <a:ext cx="7924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ВКЛАДКА ГОД ПЕДАГОГА И НАСТАВНИКА </a:t>
            </a:r>
          </a:p>
          <a:p>
            <a:r>
              <a:rPr lang="ru-RU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НА ОФИЦИАЛЬНОМ САЙТЕ МИНИСТЕРСТВА</a:t>
            </a:r>
            <a:endParaRPr lang="ru-RU" sz="48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15195" t="10000" r="23286" b="10000"/>
          <a:stretch/>
        </p:blipFill>
        <p:spPr>
          <a:xfrm>
            <a:off x="2203450" y="4435475"/>
            <a:ext cx="8229600" cy="6019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15853" t="15185" r="35509" b="32222"/>
          <a:stretch/>
        </p:blipFill>
        <p:spPr>
          <a:xfrm>
            <a:off x="10737850" y="5648030"/>
            <a:ext cx="9055740" cy="5508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/>
          <a:srcRect l="14583" t="17408" r="15833" b="32221"/>
          <a:stretch/>
        </p:blipFill>
        <p:spPr>
          <a:xfrm>
            <a:off x="9137650" y="1695762"/>
            <a:ext cx="9296400" cy="378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46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3803651" y="126749"/>
            <a:ext cx="122642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spc="-5" dirty="0">
                <a:solidFill>
                  <a:srgbClr val="524641"/>
                </a:solidFill>
                <a:latin typeface="Druk Cyr"/>
                <a:cs typeface="Druk Cyr"/>
              </a:rPr>
              <a:t>АЛГОРИТМ РАЗМЕЩЕНИЯ ИНФОРМАЦИИ О ВЫСТАВКАХ И АКЦИЯХ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8334" y="3370822"/>
            <a:ext cx="4089420" cy="71980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283247" y="1485864"/>
            <a:ext cx="4549003" cy="1767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Ответственные за информационную кампанию размещают </a:t>
            </a:r>
            <a:r>
              <a:rPr lang="ru-RU" sz="1814" b="1" u="sng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ссылку на свою новость </a:t>
            </a:r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Яндекс-форме: </a:t>
            </a:r>
            <a:r>
              <a:rPr lang="en-US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https://forms.yandex.ru/u/63d37d133e9d084f240563a2/</a:t>
            </a:r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3127" y="1485865"/>
            <a:ext cx="4457403" cy="3442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Информация о выставках и акциях размещается на сайте или в социальной сети обр. организации с </a:t>
            </a:r>
            <a:r>
              <a:rPr lang="ru-RU" sz="1814" b="1" dirty="0" err="1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хештегами</a:t>
            </a:r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endParaRPr lang="ru-RU" sz="1814" b="1" dirty="0">
              <a:solidFill>
                <a:srgbClr val="48131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814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ru-RU" sz="1814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ГодПедагогаНаставника</a:t>
            </a:r>
            <a:endParaRPr lang="ru-RU" sz="1814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814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#ГодПедагога2023 </a:t>
            </a:r>
          </a:p>
          <a:p>
            <a:pPr algn="just"/>
            <a:r>
              <a:rPr lang="ru-RU" sz="1814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#ГодНаставника2023</a:t>
            </a:r>
          </a:p>
          <a:p>
            <a:pPr algn="just"/>
            <a:endParaRPr lang="ru-RU" sz="1814" b="1" dirty="0">
              <a:solidFill>
                <a:srgbClr val="48131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814" b="1" dirty="0" err="1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хештеги</a:t>
            </a:r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указываются только в </a:t>
            </a:r>
            <a:r>
              <a:rPr lang="ru-RU" sz="1814" b="1" dirty="0" err="1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соц.сетях</a:t>
            </a:r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just"/>
            <a:endParaRPr lang="ru-RU" sz="1814" b="1" dirty="0">
              <a:solidFill>
                <a:srgbClr val="48131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121" y="4837435"/>
            <a:ext cx="4115140" cy="50271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9839697" y="1345869"/>
            <a:ext cx="4587090" cy="1767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ЦОПМКП размещает представленные в Яндекс–форме ссылки на новости на онлайн-доске </a:t>
            </a:r>
            <a:r>
              <a:rPr lang="ru-RU" sz="1814" b="1" dirty="0" err="1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Padlet</a:t>
            </a:r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«Выставки и акции», находящуюся в открытом доступе в ГИС ЭО РТ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/>
          <a:srcRect r="18435"/>
          <a:stretch/>
        </p:blipFill>
        <p:spPr>
          <a:xfrm>
            <a:off x="10363049" y="5449149"/>
            <a:ext cx="3458520" cy="49722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/>
          <a:srcRect l="215" t="403" r="1209" b="30611"/>
          <a:stretch/>
        </p:blipFill>
        <p:spPr>
          <a:xfrm>
            <a:off x="10018930" y="3342129"/>
            <a:ext cx="4228620" cy="16562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3" name="Прямая со стрелкой 12"/>
          <p:cNvCxnSpPr/>
          <p:nvPr/>
        </p:nvCxnSpPr>
        <p:spPr>
          <a:xfrm>
            <a:off x="13088579" y="4762163"/>
            <a:ext cx="13706" cy="1014344"/>
          </a:xfrm>
          <a:prstGeom prst="straightConnector1">
            <a:avLst/>
          </a:prstGeom>
          <a:ln w="38100" cap="flat" cmpd="sng" algn="ctr">
            <a:solidFill>
              <a:srgbClr val="B32623"/>
            </a:solidFill>
            <a:prstDash val="dash"/>
            <a:round/>
            <a:headEnd type="none" w="med" len="med"/>
            <a:tailEnd type="triangle" w="lg" len="lg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4758725" y="4978028"/>
            <a:ext cx="5223639" cy="2755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731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Образовательные организации могут предложить ссылку на новость, размещенную в своей социальной сети, путем ее прикрепления на онлайн-доске </a:t>
            </a:r>
            <a:r>
              <a:rPr lang="ru-RU" sz="1731" b="1" dirty="0" err="1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Padlet</a:t>
            </a:r>
            <a:r>
              <a:rPr lang="ru-RU" sz="1731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«Выставки и акции»</a:t>
            </a:r>
          </a:p>
          <a:p>
            <a:pPr algn="just"/>
            <a:endParaRPr lang="ru-RU" sz="1731" b="1" dirty="0">
              <a:solidFill>
                <a:srgbClr val="48131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731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Приветствуется распространение новостей, ссылки на которые размещены на онлайн-доске </a:t>
            </a:r>
            <a:r>
              <a:rPr lang="ru-RU" sz="1731" b="1" dirty="0" err="1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Padlet</a:t>
            </a:r>
            <a:r>
              <a:rPr lang="ru-RU" sz="1731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«Выставки и акции», в своих социальных сетях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450915">
            <a:off x="13718620" y="6290431"/>
            <a:ext cx="794783" cy="222251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4797582" y="1345870"/>
            <a:ext cx="4940988" cy="1488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Наиболее интересные новости размещаются на стенах групп в социальных сетях всех образовательных организаций, отмеченных: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t="20024"/>
          <a:stretch/>
        </p:blipFill>
        <p:spPr>
          <a:xfrm>
            <a:off x="16535364" y="2507585"/>
            <a:ext cx="2172986" cy="38619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478009" y="7794714"/>
            <a:ext cx="3533353" cy="32503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02" y="16868"/>
            <a:ext cx="2679969" cy="13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003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l="5126" r="4780"/>
          <a:stretch/>
        </p:blipFill>
        <p:spPr>
          <a:xfrm>
            <a:off x="868112" y="2409725"/>
            <a:ext cx="11397729" cy="7161194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олилиния 7"/>
          <p:cNvSpPr/>
          <p:nvPr/>
        </p:nvSpPr>
        <p:spPr>
          <a:xfrm>
            <a:off x="6324981" y="1767601"/>
            <a:ext cx="7432442" cy="1148854"/>
          </a:xfrm>
          <a:custGeom>
            <a:avLst/>
            <a:gdLst>
              <a:gd name="connsiteX0" fmla="*/ 0 w 3988526"/>
              <a:gd name="connsiteY0" fmla="*/ 742992 h 1256863"/>
              <a:gd name="connsiteX1" fmla="*/ 2020389 w 3988526"/>
              <a:gd name="connsiteY1" fmla="*/ 11472 h 1256863"/>
              <a:gd name="connsiteX2" fmla="*/ 3988526 w 3988526"/>
              <a:gd name="connsiteY2" fmla="*/ 1256798 h 1256863"/>
              <a:gd name="connsiteX0" fmla="*/ 0 w 3988526"/>
              <a:gd name="connsiteY0" fmla="*/ 940937 h 1454819"/>
              <a:gd name="connsiteX1" fmla="*/ 400594 w 3988526"/>
              <a:gd name="connsiteY1" fmla="*/ 70444 h 1454819"/>
              <a:gd name="connsiteX2" fmla="*/ 2020389 w 3988526"/>
              <a:gd name="connsiteY2" fmla="*/ 209417 h 1454819"/>
              <a:gd name="connsiteX3" fmla="*/ 3988526 w 3988526"/>
              <a:gd name="connsiteY3" fmla="*/ 1454743 h 1454819"/>
              <a:gd name="connsiteX0" fmla="*/ 0 w 4059374"/>
              <a:gd name="connsiteY0" fmla="*/ 912692 h 1426497"/>
              <a:gd name="connsiteX1" fmla="*/ 400594 w 4059374"/>
              <a:gd name="connsiteY1" fmla="*/ 42199 h 1426497"/>
              <a:gd name="connsiteX2" fmla="*/ 2020389 w 4059374"/>
              <a:gd name="connsiteY2" fmla="*/ 181172 h 1426497"/>
              <a:gd name="connsiteX3" fmla="*/ 3936274 w 4059374"/>
              <a:gd name="connsiteY3" fmla="*/ 69522 h 1426497"/>
              <a:gd name="connsiteX4" fmla="*/ 3988526 w 4059374"/>
              <a:gd name="connsiteY4" fmla="*/ 1426498 h 1426497"/>
              <a:gd name="connsiteX0" fmla="*/ 0 w 4059374"/>
              <a:gd name="connsiteY0" fmla="*/ 988039 h 1501845"/>
              <a:gd name="connsiteX1" fmla="*/ 400594 w 4059374"/>
              <a:gd name="connsiteY1" fmla="*/ 117546 h 1501845"/>
              <a:gd name="connsiteX2" fmla="*/ 2098766 w 4059374"/>
              <a:gd name="connsiteY2" fmla="*/ 10625 h 1501845"/>
              <a:gd name="connsiteX3" fmla="*/ 3936274 w 4059374"/>
              <a:gd name="connsiteY3" fmla="*/ 144869 h 1501845"/>
              <a:gd name="connsiteX4" fmla="*/ 3988526 w 4059374"/>
              <a:gd name="connsiteY4" fmla="*/ 1501845 h 1501845"/>
              <a:gd name="connsiteX0" fmla="*/ 0 w 4074692"/>
              <a:gd name="connsiteY0" fmla="*/ 988039 h 1520059"/>
              <a:gd name="connsiteX1" fmla="*/ 400594 w 4074692"/>
              <a:gd name="connsiteY1" fmla="*/ 117546 h 1520059"/>
              <a:gd name="connsiteX2" fmla="*/ 2098766 w 4074692"/>
              <a:gd name="connsiteY2" fmla="*/ 10625 h 1520059"/>
              <a:gd name="connsiteX3" fmla="*/ 3936274 w 4074692"/>
              <a:gd name="connsiteY3" fmla="*/ 144869 h 1520059"/>
              <a:gd name="connsiteX4" fmla="*/ 4058194 w 4074692"/>
              <a:gd name="connsiteY4" fmla="*/ 1520059 h 1520059"/>
              <a:gd name="connsiteX0" fmla="*/ 0 w 4124503"/>
              <a:gd name="connsiteY0" fmla="*/ 988039 h 1520059"/>
              <a:gd name="connsiteX1" fmla="*/ 400594 w 4124503"/>
              <a:gd name="connsiteY1" fmla="*/ 117546 h 1520059"/>
              <a:gd name="connsiteX2" fmla="*/ 2098766 w 4124503"/>
              <a:gd name="connsiteY2" fmla="*/ 10625 h 1520059"/>
              <a:gd name="connsiteX3" fmla="*/ 3936274 w 4124503"/>
              <a:gd name="connsiteY3" fmla="*/ 144869 h 1520059"/>
              <a:gd name="connsiteX4" fmla="*/ 4058194 w 4124503"/>
              <a:gd name="connsiteY4" fmla="*/ 1520059 h 1520059"/>
              <a:gd name="connsiteX0" fmla="*/ 23707 w 4148210"/>
              <a:gd name="connsiteY0" fmla="*/ 1019237 h 1551257"/>
              <a:gd name="connsiteX1" fmla="*/ 154336 w 4148210"/>
              <a:gd name="connsiteY1" fmla="*/ 66779 h 1551257"/>
              <a:gd name="connsiteX2" fmla="*/ 2122473 w 4148210"/>
              <a:gd name="connsiteY2" fmla="*/ 41823 h 1551257"/>
              <a:gd name="connsiteX3" fmla="*/ 3959981 w 4148210"/>
              <a:gd name="connsiteY3" fmla="*/ 176067 h 1551257"/>
              <a:gd name="connsiteX4" fmla="*/ 4081901 w 4148210"/>
              <a:gd name="connsiteY4" fmla="*/ 1551257 h 1551257"/>
              <a:gd name="connsiteX0" fmla="*/ 0 w 4220297"/>
              <a:gd name="connsiteY0" fmla="*/ 1028344 h 1551257"/>
              <a:gd name="connsiteX1" fmla="*/ 226423 w 4220297"/>
              <a:gd name="connsiteY1" fmla="*/ 66779 h 1551257"/>
              <a:gd name="connsiteX2" fmla="*/ 2194560 w 4220297"/>
              <a:gd name="connsiteY2" fmla="*/ 41823 h 1551257"/>
              <a:gd name="connsiteX3" fmla="*/ 4032068 w 4220297"/>
              <a:gd name="connsiteY3" fmla="*/ 176067 h 1551257"/>
              <a:gd name="connsiteX4" fmla="*/ 4153988 w 4220297"/>
              <a:gd name="connsiteY4" fmla="*/ 1551257 h 1551257"/>
              <a:gd name="connsiteX0" fmla="*/ 8516 w 4228813"/>
              <a:gd name="connsiteY0" fmla="*/ 1028344 h 1551257"/>
              <a:gd name="connsiteX1" fmla="*/ 234939 w 4228813"/>
              <a:gd name="connsiteY1" fmla="*/ 66779 h 1551257"/>
              <a:gd name="connsiteX2" fmla="*/ 2203076 w 4228813"/>
              <a:gd name="connsiteY2" fmla="*/ 41823 h 1551257"/>
              <a:gd name="connsiteX3" fmla="*/ 4040584 w 4228813"/>
              <a:gd name="connsiteY3" fmla="*/ 176067 h 1551257"/>
              <a:gd name="connsiteX4" fmla="*/ 4162504 w 4228813"/>
              <a:gd name="connsiteY4" fmla="*/ 1551257 h 1551257"/>
              <a:gd name="connsiteX0" fmla="*/ 8516 w 4266155"/>
              <a:gd name="connsiteY0" fmla="*/ 1028344 h 1740081"/>
              <a:gd name="connsiteX1" fmla="*/ 234939 w 4266155"/>
              <a:gd name="connsiteY1" fmla="*/ 66779 h 1740081"/>
              <a:gd name="connsiteX2" fmla="*/ 2203076 w 4266155"/>
              <a:gd name="connsiteY2" fmla="*/ 41823 h 1740081"/>
              <a:gd name="connsiteX3" fmla="*/ 4040584 w 4266155"/>
              <a:gd name="connsiteY3" fmla="*/ 176067 h 1740081"/>
              <a:gd name="connsiteX4" fmla="*/ 4237133 w 4266155"/>
              <a:gd name="connsiteY4" fmla="*/ 1740081 h 1740081"/>
              <a:gd name="connsiteX0" fmla="*/ 14991 w 4272630"/>
              <a:gd name="connsiteY0" fmla="*/ 1000153 h 1711890"/>
              <a:gd name="connsiteX1" fmla="*/ 224829 w 4272630"/>
              <a:gd name="connsiteY1" fmla="*/ 162879 h 1711890"/>
              <a:gd name="connsiteX2" fmla="*/ 2209551 w 4272630"/>
              <a:gd name="connsiteY2" fmla="*/ 13632 h 1711890"/>
              <a:gd name="connsiteX3" fmla="*/ 4047059 w 4272630"/>
              <a:gd name="connsiteY3" fmla="*/ 147876 h 1711890"/>
              <a:gd name="connsiteX4" fmla="*/ 4243608 w 4272630"/>
              <a:gd name="connsiteY4" fmla="*/ 1711890 h 1711890"/>
              <a:gd name="connsiteX0" fmla="*/ 14991 w 4269323"/>
              <a:gd name="connsiteY0" fmla="*/ 999422 h 1711159"/>
              <a:gd name="connsiteX1" fmla="*/ 224829 w 4269323"/>
              <a:gd name="connsiteY1" fmla="*/ 162148 h 1711159"/>
              <a:gd name="connsiteX2" fmla="*/ 2209551 w 4269323"/>
              <a:gd name="connsiteY2" fmla="*/ 12901 h 1711159"/>
              <a:gd name="connsiteX3" fmla="*/ 4038766 w 4269323"/>
              <a:gd name="connsiteY3" fmla="*/ 423348 h 1711159"/>
              <a:gd name="connsiteX4" fmla="*/ 4243608 w 4269323"/>
              <a:gd name="connsiteY4" fmla="*/ 1711159 h 1711159"/>
              <a:gd name="connsiteX0" fmla="*/ 14991 w 4291825"/>
              <a:gd name="connsiteY0" fmla="*/ 989021 h 1700758"/>
              <a:gd name="connsiteX1" fmla="*/ 224829 w 4291825"/>
              <a:gd name="connsiteY1" fmla="*/ 151747 h 1700758"/>
              <a:gd name="connsiteX2" fmla="*/ 2209551 w 4291825"/>
              <a:gd name="connsiteY2" fmla="*/ 2500 h 1700758"/>
              <a:gd name="connsiteX3" fmla="*/ 4088520 w 4291825"/>
              <a:gd name="connsiteY3" fmla="*/ 233415 h 1700758"/>
              <a:gd name="connsiteX4" fmla="*/ 4243608 w 4291825"/>
              <a:gd name="connsiteY4" fmla="*/ 1700758 h 1700758"/>
              <a:gd name="connsiteX0" fmla="*/ 14991 w 4291825"/>
              <a:gd name="connsiteY0" fmla="*/ 963186 h 1674923"/>
              <a:gd name="connsiteX1" fmla="*/ 224829 w 4291825"/>
              <a:gd name="connsiteY1" fmla="*/ 125912 h 1674923"/>
              <a:gd name="connsiteX2" fmla="*/ 2217843 w 4291825"/>
              <a:gd name="connsiteY2" fmla="*/ 4286 h 1674923"/>
              <a:gd name="connsiteX3" fmla="*/ 4088520 w 4291825"/>
              <a:gd name="connsiteY3" fmla="*/ 207580 h 1674923"/>
              <a:gd name="connsiteX4" fmla="*/ 4243608 w 4291825"/>
              <a:gd name="connsiteY4" fmla="*/ 1674923 h 1674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1825" h="1674923">
                <a:moveTo>
                  <a:pt x="14991" y="963186"/>
                </a:moveTo>
                <a:cubicBezTo>
                  <a:pt x="35311" y="969891"/>
                  <a:pt x="-111902" y="247832"/>
                  <a:pt x="224829" y="125912"/>
                </a:cubicBezTo>
                <a:cubicBezTo>
                  <a:pt x="561561" y="3992"/>
                  <a:pt x="1573895" y="-9325"/>
                  <a:pt x="2217843" y="4286"/>
                </a:cubicBezTo>
                <a:cubicBezTo>
                  <a:pt x="2861791" y="17897"/>
                  <a:pt x="3760497" y="26"/>
                  <a:pt x="4088520" y="207580"/>
                </a:cubicBezTo>
                <a:cubicBezTo>
                  <a:pt x="4416543" y="415134"/>
                  <a:pt x="4250865" y="1664298"/>
                  <a:pt x="4243608" y="1674923"/>
                </a:cubicBezTo>
              </a:path>
            </a:pathLst>
          </a:custGeom>
          <a:ln w="38100" cap="flat" cmpd="sng" algn="ctr">
            <a:solidFill>
              <a:schemeClr val="accent2">
                <a:lumMod val="50000"/>
              </a:schemeClr>
            </a:solidFill>
            <a:prstDash val="lgDash"/>
            <a:round/>
            <a:headEnd type="none" w="med" len="med"/>
            <a:tailEnd type="triangle" w="lg" len="lg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1507837">
              <a:defRPr/>
            </a:pPr>
            <a:endParaRPr lang="ru-RU" sz="2970">
              <a:ln>
                <a:solidFill>
                  <a:srgbClr val="4F1418"/>
                </a:solidFill>
              </a:ln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67096" y="221176"/>
            <a:ext cx="15369909" cy="1430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БАННЕР В ГИС «ЭЛЕКТРОННОЕ ОБРАЗОВАНИЕ РЕСПУБЛИКИ ТАТАРСТАН»</a:t>
            </a:r>
          </a:p>
          <a:p>
            <a:pPr algn="ctr"/>
            <a:r>
              <a:rPr lang="ru-RU" sz="3298" b="1" dirty="0" smtClean="0">
                <a:solidFill>
                  <a:srgbClr val="4F14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ВЫСТАВКИ </a:t>
            </a:r>
            <a:r>
              <a:rPr lang="ru-RU" sz="3298" b="1" dirty="0">
                <a:solidFill>
                  <a:srgbClr val="4F14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АКЦИИ (февраль-декабрь 2023 г.)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500" y="2409717"/>
            <a:ext cx="8351860" cy="850495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  <a:effectLst/>
        </p:spPr>
      </p:pic>
      <p:sp>
        <p:nvSpPr>
          <p:cNvPr id="18" name="Прямоугольник 17"/>
          <p:cNvSpPr/>
          <p:nvPr/>
        </p:nvSpPr>
        <p:spPr>
          <a:xfrm>
            <a:off x="12265842" y="9040527"/>
            <a:ext cx="7325812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298"/>
              </a:lnSpc>
            </a:pPr>
            <a:r>
              <a:rPr lang="ru-RU" sz="2638" b="1" dirty="0">
                <a:solidFill>
                  <a:srgbClr val="4F14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Онлайн-доска заполняется ЦОПМКП. </a:t>
            </a:r>
          </a:p>
          <a:p>
            <a:pPr algn="just">
              <a:lnSpc>
                <a:spcPts val="3298"/>
              </a:lnSpc>
            </a:pPr>
            <a:r>
              <a:rPr lang="ru-RU" sz="2638" b="1" dirty="0">
                <a:solidFill>
                  <a:srgbClr val="4F14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Образовательные организации могут предложить </a:t>
            </a:r>
            <a:r>
              <a:rPr lang="ru-RU" sz="2638" b="1" u="sng" dirty="0">
                <a:solidFill>
                  <a:srgbClr val="4F14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ссылку на новость</a:t>
            </a:r>
            <a:r>
              <a:rPr lang="ru-RU" sz="2638" b="1" dirty="0">
                <a:solidFill>
                  <a:srgbClr val="4F14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размещенную в своей социальной сети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092316" y="1767601"/>
            <a:ext cx="4971195" cy="1006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79" b="1" dirty="0">
                <a:solidFill>
                  <a:srgbClr val="4F14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Баннер ведет на онлайн-доску </a:t>
            </a:r>
            <a:r>
              <a:rPr lang="en-US" sz="1979" b="1" dirty="0" err="1">
                <a:solidFill>
                  <a:srgbClr val="4F14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Padlet</a:t>
            </a:r>
            <a:endParaRPr lang="ru-RU" sz="1979" b="1" dirty="0">
              <a:solidFill>
                <a:srgbClr val="4F14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979" b="1" dirty="0">
                <a:solidFill>
                  <a:srgbClr val="4F14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«Год педагога и наставника 2023. ВЫСТАВКИ И АКЦИИ»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/>
          <a:srcRect r="25155"/>
          <a:stretch/>
        </p:blipFill>
        <p:spPr>
          <a:xfrm>
            <a:off x="10477408" y="2916455"/>
            <a:ext cx="8013794" cy="5696137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4" name="Прямая со стрелкой 13"/>
          <p:cNvCxnSpPr/>
          <p:nvPr/>
        </p:nvCxnSpPr>
        <p:spPr>
          <a:xfrm>
            <a:off x="17997737" y="8067840"/>
            <a:ext cx="13706" cy="1014344"/>
          </a:xfrm>
          <a:prstGeom prst="straightConnector1">
            <a:avLst/>
          </a:prstGeom>
          <a:ln w="38100" cap="flat" cmpd="sng" algn="ctr">
            <a:solidFill>
              <a:srgbClr val="B32623"/>
            </a:solidFill>
            <a:prstDash val="dash"/>
            <a:round/>
            <a:headEnd type="none" w="med" len="med"/>
            <a:tailEnd type="triangle" w="lg" len="lg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3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02" y="16868"/>
            <a:ext cx="2679969" cy="13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095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244475"/>
            <a:ext cx="2679969" cy="13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794"/>
            <a:ext cx="6391249" cy="1130855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378700" y="312469"/>
            <a:ext cx="105219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spc="-5" dirty="0">
                <a:solidFill>
                  <a:srgbClr val="524641"/>
                </a:solidFill>
                <a:latin typeface="Druk Cyr"/>
                <a:cs typeface="Druk Cyr"/>
              </a:rPr>
              <a:t>ПРИМЕНЕНИЕ ЛОГОТИПА, УТВЕРЖДЕННОГО ДИРЕКЦИЕЙ </a:t>
            </a:r>
            <a:endParaRPr lang="en-US" sz="5400" spc="-5" dirty="0" smtClean="0">
              <a:solidFill>
                <a:srgbClr val="524641"/>
              </a:solidFill>
              <a:latin typeface="Druk Cyr"/>
              <a:cs typeface="Druk Cyr"/>
            </a:endParaRPr>
          </a:p>
          <a:p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ПРОВЕДЕНИЯ </a:t>
            </a:r>
            <a:r>
              <a:rPr lang="ru-RU" sz="5400" spc="-5" dirty="0">
                <a:solidFill>
                  <a:srgbClr val="524641"/>
                </a:solidFill>
                <a:latin typeface="Druk Cyr"/>
                <a:cs typeface="Druk Cyr"/>
              </a:rPr>
              <a:t>ГОДА ПЕДАГОГА И НАСТАВНИКА</a:t>
            </a:r>
          </a:p>
        </p:txBody>
      </p:sp>
      <p:pic>
        <p:nvPicPr>
          <p:cNvPr id="8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2650" y="3140075"/>
            <a:ext cx="9680549" cy="480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s://simdou4.crimea-school.ru/sites/default/files/styles/1024x768/public/images/1eac9f7588_1.jpg?itok=LamVJqpM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2" t="3390" r="13559" b="8475"/>
          <a:stretch/>
        </p:blipFill>
        <p:spPr bwMode="auto">
          <a:xfrm>
            <a:off x="14157972" y="3140075"/>
            <a:ext cx="4419600" cy="3962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kulturaufa.ru/wp-content/uploads/2023/01/pedagog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3" b="30982"/>
          <a:stretch/>
        </p:blipFill>
        <p:spPr bwMode="auto">
          <a:xfrm>
            <a:off x="14157972" y="7712075"/>
            <a:ext cx="5586118" cy="25240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Умножение 2"/>
          <p:cNvSpPr/>
          <p:nvPr/>
        </p:nvSpPr>
        <p:spPr>
          <a:xfrm>
            <a:off x="13394397" y="4930775"/>
            <a:ext cx="763575" cy="609600"/>
          </a:xfrm>
          <a:prstGeom prst="mathMultiply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множение 15"/>
          <p:cNvSpPr/>
          <p:nvPr/>
        </p:nvSpPr>
        <p:spPr>
          <a:xfrm>
            <a:off x="13398799" y="8669324"/>
            <a:ext cx="763575" cy="609600"/>
          </a:xfrm>
          <a:prstGeom prst="mathMultiply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6" name="Picture 12" descr="https://hmao.control-nadzor.ru/wp-content/uploads/2020/04/%D0%B3%D0%B0%D0%BB%D0%BE%D1%87%D0%BA%D0%B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210" y="4685812"/>
            <a:ext cx="1275233" cy="1275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45158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244475"/>
            <a:ext cx="2679969" cy="13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794"/>
            <a:ext cx="7696200" cy="113085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37084" t="46296" r="22083" b="13704"/>
          <a:stretch/>
        </p:blipFill>
        <p:spPr>
          <a:xfrm>
            <a:off x="4946650" y="2987675"/>
            <a:ext cx="13563600" cy="747382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061227" y="570905"/>
            <a:ext cx="10134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О ПОДПИСКЕ И ПОПУЛЯРИЗАЦИИ ОФИЦИАЛЬНЫХ АККАУНТОВ</a:t>
            </a:r>
            <a:endParaRPr lang="ru-RU" sz="48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</p:spTree>
    <p:extLst>
      <p:ext uri="{BB962C8B-B14F-4D97-AF65-F5344CB8AC3E}">
        <p14:creationId xmlns:p14="http://schemas.microsoft.com/office/powerpoint/2010/main" val="17555487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244475"/>
            <a:ext cx="2679969" cy="13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7696200" cy="1130855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851140" y="266212"/>
            <a:ext cx="115061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О</a:t>
            </a:r>
            <a:r>
              <a:rPr lang="en-US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 </a:t>
            </a:r>
            <a:r>
              <a:rPr lang="ru-RU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РЕСПУБЛИКАНСКОМ СЛЁТЕ ПСИХОЛОГО-ПЕДАГОГИЧЕСКИХ КЛАССОВ «УЧИТЕЛЕМ БЫТЬ - КРУТО!»</a:t>
            </a:r>
            <a:r>
              <a:rPr lang="en-US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 </a:t>
            </a:r>
            <a:endParaRPr lang="ru-RU" sz="48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499850" y="4500116"/>
            <a:ext cx="80010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>
              <a:spcBef>
                <a:spcPts val="600"/>
              </a:spcBef>
            </a:pPr>
            <a:r>
              <a:rPr lang="ru-RU" sz="4000" spc="-5" dirty="0" smtClean="0">
                <a:solidFill>
                  <a:srgbClr val="524641"/>
                </a:solidFill>
                <a:latin typeface="Druk Cyr"/>
                <a:cs typeface="Druk Cyr"/>
              </a:rPr>
              <a:t>Участники Слёта:</a:t>
            </a:r>
          </a:p>
          <a:p>
            <a:pPr marL="571500" indent="-5715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4000" spc="-5" dirty="0">
                <a:solidFill>
                  <a:srgbClr val="524641"/>
                </a:solidFill>
                <a:latin typeface="Druk Cyr"/>
                <a:cs typeface="Druk Cyr"/>
              </a:rPr>
              <a:t>у</a:t>
            </a:r>
            <a:r>
              <a:rPr lang="ru-RU" sz="4000" spc="-5" dirty="0" smtClean="0">
                <a:solidFill>
                  <a:srgbClr val="524641"/>
                </a:solidFill>
                <a:latin typeface="Druk Cyr"/>
                <a:cs typeface="Druk Cyr"/>
              </a:rPr>
              <a:t>чащиеся - классные </a:t>
            </a:r>
            <a:r>
              <a:rPr lang="ru-RU" sz="4000" spc="-5" dirty="0">
                <a:solidFill>
                  <a:srgbClr val="524641"/>
                </a:solidFill>
                <a:latin typeface="Druk Cyr"/>
                <a:cs typeface="Druk Cyr"/>
              </a:rPr>
              <a:t>руководители психолого-педагогических </a:t>
            </a:r>
            <a:r>
              <a:rPr lang="ru-RU" sz="4000" spc="-5" dirty="0" smtClean="0">
                <a:solidFill>
                  <a:srgbClr val="524641"/>
                </a:solidFill>
                <a:latin typeface="Druk Cyr"/>
                <a:cs typeface="Druk Cyr"/>
              </a:rPr>
              <a:t>классов (2 чел.)</a:t>
            </a:r>
          </a:p>
          <a:p>
            <a:pPr marL="571500" indent="-5715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4000" spc="-5" dirty="0">
                <a:solidFill>
                  <a:srgbClr val="524641"/>
                </a:solidFill>
                <a:latin typeface="Druk Cyr"/>
                <a:cs typeface="Druk Cyr"/>
              </a:rPr>
              <a:t>з</a:t>
            </a:r>
            <a:r>
              <a:rPr lang="ru-RU" sz="4000" spc="-5" dirty="0" smtClean="0">
                <a:solidFill>
                  <a:srgbClr val="524641"/>
                </a:solidFill>
                <a:latin typeface="Druk Cyr"/>
                <a:cs typeface="Druk Cyr"/>
              </a:rPr>
              <a:t>аместитель руководителя отдела (управления) </a:t>
            </a:r>
            <a:r>
              <a:rPr lang="ru-RU" sz="4000" spc="-5" dirty="0">
                <a:solidFill>
                  <a:srgbClr val="524641"/>
                </a:solidFill>
                <a:latin typeface="Druk Cyr"/>
                <a:cs typeface="Druk Cyr"/>
              </a:rPr>
              <a:t>образованием </a:t>
            </a:r>
            <a:r>
              <a:rPr lang="ru-RU" sz="4000" spc="-5" dirty="0" smtClean="0">
                <a:solidFill>
                  <a:srgbClr val="524641"/>
                </a:solidFill>
                <a:latin typeface="Druk Cyr"/>
                <a:cs typeface="Druk Cyr"/>
              </a:rPr>
              <a:t>РТ</a:t>
            </a:r>
            <a:r>
              <a:rPr lang="ru-RU" sz="4000" spc="-5" dirty="0">
                <a:solidFill>
                  <a:srgbClr val="524641"/>
                </a:solidFill>
                <a:latin typeface="Druk Cyr"/>
                <a:cs typeface="Druk Cyr"/>
              </a:rPr>
              <a:t> </a:t>
            </a:r>
            <a:r>
              <a:rPr lang="ru-RU" sz="4000" spc="-5" dirty="0" smtClean="0">
                <a:solidFill>
                  <a:srgbClr val="524641"/>
                </a:solidFill>
                <a:latin typeface="Druk Cyr"/>
                <a:cs typeface="Druk Cyr"/>
              </a:rPr>
              <a:t> </a:t>
            </a:r>
          </a:p>
          <a:p>
            <a:pPr marL="571500" indent="-5715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4000" spc="-5" dirty="0" smtClean="0">
                <a:solidFill>
                  <a:srgbClr val="524641"/>
                </a:solidFill>
                <a:latin typeface="Druk Cyr"/>
                <a:cs typeface="Druk Cyr"/>
              </a:rPr>
              <a:t>руководители </a:t>
            </a:r>
            <a:r>
              <a:rPr lang="ru-RU" sz="4000" spc="-5" dirty="0">
                <a:solidFill>
                  <a:srgbClr val="524641"/>
                </a:solidFill>
                <a:latin typeface="Druk Cyr"/>
                <a:cs typeface="Druk Cyr"/>
              </a:rPr>
              <a:t>общеобразовательных организаций </a:t>
            </a:r>
            <a:r>
              <a:rPr lang="ru-RU" sz="4000" spc="-5" dirty="0" smtClean="0">
                <a:solidFill>
                  <a:srgbClr val="524641"/>
                </a:solidFill>
                <a:latin typeface="Druk Cyr"/>
                <a:cs typeface="Druk Cyr"/>
              </a:rPr>
              <a:t>РТ</a:t>
            </a:r>
            <a:endParaRPr lang="ru-RU" sz="4000" spc="-5" dirty="0">
              <a:solidFill>
                <a:srgbClr val="524641"/>
              </a:solidFill>
              <a:latin typeface="Druk Cyr"/>
              <a:cs typeface="Druk Cyr"/>
            </a:endParaRPr>
          </a:p>
          <a:p>
            <a:pPr marL="571500" indent="-5715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4000" spc="-5" dirty="0" smtClean="0">
                <a:solidFill>
                  <a:srgbClr val="524641"/>
                </a:solidFill>
                <a:latin typeface="Druk Cyr"/>
                <a:cs typeface="Druk Cyr"/>
              </a:rPr>
              <a:t>руководители </a:t>
            </a:r>
            <a:r>
              <a:rPr lang="ru-RU" sz="4000" spc="-5" dirty="0">
                <a:solidFill>
                  <a:srgbClr val="524641"/>
                </a:solidFill>
                <a:latin typeface="Druk Cyr"/>
                <a:cs typeface="Druk Cyr"/>
              </a:rPr>
              <a:t>организаций высшего и профессионального образования  </a:t>
            </a:r>
            <a:r>
              <a:rPr lang="ru-RU" sz="4000" spc="-5" dirty="0" smtClean="0">
                <a:solidFill>
                  <a:srgbClr val="524641"/>
                </a:solidFill>
                <a:latin typeface="Druk Cyr"/>
                <a:cs typeface="Druk Cyr"/>
              </a:rPr>
              <a:t>педагогического профилей</a:t>
            </a:r>
            <a:endParaRPr lang="ru-RU" sz="40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885821" y="2301875"/>
            <a:ext cx="78050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spc="-10" dirty="0" smtClean="0">
                <a:solidFill>
                  <a:srgbClr val="C00000"/>
                </a:solidFill>
                <a:latin typeface="Neue Machina"/>
                <a:cs typeface="Neue Machina"/>
              </a:rPr>
              <a:t>28.03.2023 в 9.00 часов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851140" y="3020195"/>
            <a:ext cx="103543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spc="-75" dirty="0">
                <a:solidFill>
                  <a:srgbClr val="524641"/>
                </a:solidFill>
                <a:latin typeface="NeueMachina-Medium"/>
                <a:cs typeface="NeueMachina-Medium"/>
              </a:rPr>
              <a:t>Институт филологии и межкультурной коммуникации </a:t>
            </a:r>
          </a:p>
          <a:p>
            <a:r>
              <a:rPr lang="ru-RU" sz="2400" spc="-75" dirty="0">
                <a:solidFill>
                  <a:srgbClr val="524641"/>
                </a:solidFill>
                <a:latin typeface="NeueMachina-Medium"/>
                <a:cs typeface="NeueMachina-Medium"/>
              </a:rPr>
              <a:t>ФГАОУ ВО «Казанский (Приволжский) федеральный университет»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74" t="19200" r="974" b="12201"/>
          <a:stretch/>
        </p:blipFill>
        <p:spPr>
          <a:xfrm>
            <a:off x="1746250" y="4892674"/>
            <a:ext cx="9525000" cy="4609909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6402950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191102" y="4359275"/>
            <a:ext cx="1402374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dirty="0">
                <a:latin typeface="NeueMachina-Medium" panose="020B0604020202020204" charset="-52"/>
                <a:cs typeface="Arial" panose="020B0604020202020204" pitchFamily="34" charset="0"/>
              </a:rPr>
              <a:t>БЛАГОДАРЮ ЗА ВНИМАНИЕ!</a:t>
            </a:r>
          </a:p>
          <a:p>
            <a:pPr algn="ctr"/>
            <a:endParaRPr lang="ru-RU" sz="5400" dirty="0">
              <a:latin typeface="NeueMachina-Medium" panose="020B0604020202020204" charset="-52"/>
              <a:cs typeface="Arial" panose="020B0604020202020204" pitchFamily="34" charset="0"/>
            </a:endParaRPr>
          </a:p>
          <a:p>
            <a:pPr algn="ctr"/>
            <a:r>
              <a:rPr lang="ru-RU" sz="5400" dirty="0">
                <a:latin typeface="NeueMachina-Medium" panose="020B0604020202020204" charset="-52"/>
                <a:cs typeface="Arial" panose="020B0604020202020204" pitchFamily="34" charset="0"/>
              </a:rPr>
              <a:t>ИГЪТИБАРЫГЫЗ ӨЧЕН РӘХМӘТ!</a:t>
            </a:r>
          </a:p>
        </p:txBody>
      </p:sp>
      <p:pic>
        <p:nvPicPr>
          <p:cNvPr id="6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02" y="16868"/>
            <a:ext cx="2679969" cy="13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8248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2714</TotalTime>
  <Words>1368</Words>
  <Application>Microsoft Office PowerPoint</Application>
  <PresentationFormat>Произвольный</PresentationFormat>
  <Paragraphs>189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31</vt:i4>
      </vt:variant>
    </vt:vector>
  </HeadingPairs>
  <TitlesOfParts>
    <vt:vector size="42" baseType="lpstr">
      <vt:lpstr>Arial</vt:lpstr>
      <vt:lpstr>Calibri Light</vt:lpstr>
      <vt:lpstr>Druk Cyr</vt:lpstr>
      <vt:lpstr>Monotype Corsiva</vt:lpstr>
      <vt:lpstr>Neue Machina</vt:lpstr>
      <vt:lpstr>Calibri</vt:lpstr>
      <vt:lpstr>NeueMachina-Medium</vt:lpstr>
      <vt:lpstr>Times New Roman</vt:lpstr>
      <vt:lpstr>Wingdings</vt:lpstr>
      <vt:lpstr>Office Theme</vt:lpstr>
      <vt:lpstr>5_Тема Office</vt:lpstr>
      <vt:lpstr>О проведении  Года педагога и наставника  в Республике Татарстан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Гузель Гиниатуллина</dc:creator>
  <cp:lastModifiedBy>Пользователь</cp:lastModifiedBy>
  <cp:revision>184</cp:revision>
  <cp:lastPrinted>2023-03-06T07:32:08Z</cp:lastPrinted>
  <dcterms:created xsi:type="dcterms:W3CDTF">2023-01-13T17:17:54Z</dcterms:created>
  <dcterms:modified xsi:type="dcterms:W3CDTF">2023-03-16T08:08:15Z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2023-01-13T00:00:00Z</vt:filetime>
  </property>
  <property fmtid="{D5CDD505-2E9C-101B-9397-08002B2CF9AE}" pid="3" name="Creator">
    <vt:lpwstr>Adobe Illustrator 26.4 (Macintosh)</vt:lpwstr>
  </property>
  <property fmtid="{D5CDD505-2E9C-101B-9397-08002B2CF9AE}" pid="4" name="LastSaved">
    <vt:filetime>2023-01-13T00:00:00Z</vt:filetime>
  </property>
</Properties>
</file>